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46" r:id="rId2"/>
    <p:sldMasterId id="2147483886" r:id="rId3"/>
    <p:sldMasterId id="2147483938" r:id="rId4"/>
  </p:sldMasterIdLst>
  <p:notesMasterIdLst>
    <p:notesMasterId r:id="rId11"/>
  </p:notesMasterIdLst>
  <p:handoutMasterIdLst>
    <p:handoutMasterId r:id="rId12"/>
  </p:handoutMasterIdLst>
  <p:sldIdLst>
    <p:sldId id="620" r:id="rId5"/>
    <p:sldId id="619" r:id="rId6"/>
    <p:sldId id="617" r:id="rId7"/>
    <p:sldId id="622" r:id="rId8"/>
    <p:sldId id="623" r:id="rId9"/>
    <p:sldId id="564" r:id="rId10"/>
  </p:sldIdLst>
  <p:sldSz cx="12188825" cy="6858000"/>
  <p:notesSz cx="6858000" cy="9144000"/>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DA"/>
    <a:srgbClr val="008FBC"/>
    <a:srgbClr val="8EADBF"/>
    <a:srgbClr val="0086B0"/>
    <a:srgbClr val="89E3FF"/>
    <a:srgbClr val="00B2E2"/>
    <a:srgbClr val="868686"/>
    <a:srgbClr val="9FD0DE"/>
    <a:srgbClr val="7FA7B2"/>
    <a:srgbClr val="6A8B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1" autoAdjust="0"/>
    <p:restoredTop sz="86839" autoAdjust="0"/>
  </p:normalViewPr>
  <p:slideViewPr>
    <p:cSldViewPr snapToGrid="0">
      <p:cViewPr varScale="1">
        <p:scale>
          <a:sx n="59" d="100"/>
          <a:sy n="59" d="100"/>
        </p:scale>
        <p:origin x="1092" y="90"/>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84" d="100"/>
          <a:sy n="84" d="100"/>
        </p:scale>
        <p:origin x="297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8/7/2017</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144020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825145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505675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4055195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21.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3.xml"/><Relationship Id="rId5" Type="http://schemas.openxmlformats.org/officeDocument/2006/relationships/image" Target="../media/image19.jpeg"/><Relationship Id="rId4"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2.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3.xml"/><Relationship Id="rId5" Type="http://schemas.openxmlformats.org/officeDocument/2006/relationships/image" Target="../media/image20.jpeg"/><Relationship Id="rId4" Type="http://schemas.openxmlformats.org/officeDocument/2006/relationships/image" Target="../media/image22.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2.xml"/><Relationship Id="rId1" Type="http://schemas.openxmlformats.org/officeDocument/2006/relationships/themeOverride" Target="../theme/themeOverride1.xml"/><Relationship Id="rId4" Type="http://schemas.openxmlformats.org/officeDocument/2006/relationships/image" Target="../media/image15.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Picture">
    <p:bg>
      <p:bgPr>
        <a:solidFill>
          <a:srgbClr val="D8E1E6"/>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88825" cy="6872068"/>
          </a:xfrm>
          <a:prstGeom prst="rect">
            <a:avLst/>
          </a:prstGeom>
          <a:blipFill>
            <a:blip r:embed="rId2" cstate="print">
              <a:grayscl/>
              <a:lum bright="-7000" contrast="-16000"/>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fontAlgn="auto">
              <a:spcBef>
                <a:spcPts val="0"/>
              </a:spcBef>
              <a:spcAft>
                <a:spcPts val="0"/>
              </a:spcAft>
              <a:defRPr/>
            </a:pPr>
            <a:endParaRPr lang="en-US"/>
          </a:p>
        </p:txBody>
      </p:sp>
      <p:sp>
        <p:nvSpPr>
          <p:cNvPr id="12" name="Rectangle 11" descr="Full slide 4-color photo can be inserted here"/>
          <p:cNvSpPr/>
          <p:nvPr userDrawn="1"/>
        </p:nvSpPr>
        <p:spPr bwMode="hidden">
          <a:xfrm>
            <a:off x="-19019" y="2197"/>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8" name="Picture 17"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22" name="Date Placeholder 6"/>
          <p:cNvSpPr>
            <a:spLocks noGrp="1"/>
          </p:cNvSpPr>
          <p:nvPr>
            <p:ph type="dt" sz="half" idx="14"/>
          </p:nvPr>
        </p:nvSpPr>
        <p:spPr>
          <a:xfrm>
            <a:off x="4182130" y="6556248"/>
            <a:ext cx="1226398" cy="182880"/>
          </a:xfrm>
          <a:prstGeom prst="rect">
            <a:avLst/>
          </a:prstGeom>
        </p:spPr>
        <p:txBody>
          <a:bodyPr/>
          <a:lstStyle>
            <a:lvl1pPr>
              <a:defRPr sz="800">
                <a:solidFill>
                  <a:schemeClr val="tx1"/>
                </a:solidFill>
              </a:defRPr>
            </a:lvl1pPr>
          </a:lstStyle>
          <a:p>
            <a:fld id="{A8A0FE9B-1A72-4814-AF6B-21F9253DAD57}" type="datetime1">
              <a:rPr lang="en-US" kern="0" smtClean="0">
                <a:solidFill>
                  <a:srgbClr val="FFFFFF"/>
                </a:solidFill>
              </a:rPr>
              <a:t>8/7/2017</a:t>
            </a:fld>
            <a:endParaRPr lang="en-US" kern="0" dirty="0">
              <a:solidFill>
                <a:srgbClr val="FFFFFF"/>
              </a:solidFill>
            </a:endParaRPr>
          </a:p>
        </p:txBody>
      </p:sp>
      <p:sp>
        <p:nvSpPr>
          <p:cNvPr id="24" name="TextBox 2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a:ln>
                  <a:noFill/>
                </a:ln>
                <a:solidFill>
                  <a:srgbClr val="FFFFFF"/>
                </a:solidFill>
                <a:effectLst/>
                <a:uLnTx/>
                <a:uFillTx/>
              </a:rPr>
              <a:t>Copyright © </a:t>
            </a:r>
            <a:r>
              <a:rPr kumimoji="0" lang="en-US" sz="850" b="0" i="0" u="none" strike="noStrike" kern="0" cap="none" spc="0" normalizeH="0" baseline="0" noProof="0" dirty="0">
                <a:ln>
                  <a:noFill/>
                </a:ln>
                <a:solidFill>
                  <a:srgbClr val="FFFFFF"/>
                </a:solidFill>
                <a:effectLst/>
                <a:uLnTx/>
                <a:uFillTx/>
              </a:rPr>
              <a:t>2017,</a:t>
            </a:r>
            <a:r>
              <a:rPr kumimoji="0" sz="850" b="0" i="0" u="none" strike="noStrike" kern="0" cap="none" spc="0" normalizeH="0" baseline="0" noProof="0" dirty="0">
                <a:ln>
                  <a:noFill/>
                </a:ln>
                <a:solidFill>
                  <a:srgbClr val="FFFFFF"/>
                </a:solidFill>
                <a:effectLst/>
                <a:uLnTx/>
                <a:uFillTx/>
              </a:rPr>
              <a:t> Oracle and/or its affiliates. All rights reserved.  |</a:t>
            </a:r>
          </a:p>
        </p:txBody>
      </p:sp>
      <p:sp>
        <p:nvSpPr>
          <p:cNvPr id="9" name="Footer Placeholder 1"/>
          <p:cNvSpPr>
            <a:spLocks noGrp="1"/>
          </p:cNvSpPr>
          <p:nvPr>
            <p:ph type="ftr" sz="quarter" idx="15"/>
          </p:nvPr>
        </p:nvSpPr>
        <p:spPr>
          <a:xfrm>
            <a:off x="8621423" y="6565301"/>
            <a:ext cx="2743200" cy="182880"/>
          </a:xfrm>
        </p:spPr>
        <p:txBody>
          <a:bodyPr/>
          <a:lstStyle/>
          <a:p>
            <a:r>
              <a:rPr lang="en-US" kern="0" dirty="0">
                <a:solidFill>
                  <a:srgbClr val="FFFFFF"/>
                </a:solidFill>
              </a:rPr>
              <a:t>Confidential – Oracle Internal</a:t>
            </a:r>
          </a:p>
        </p:txBody>
      </p:sp>
      <p:sp>
        <p:nvSpPr>
          <p:cNvPr id="13" name="Slide Number Placeholder 3"/>
          <p:cNvSpPr>
            <a:spLocks noGrp="1"/>
          </p:cNvSpPr>
          <p:nvPr>
            <p:ph type="sldNum" sz="quarter" idx="12"/>
          </p:nvPr>
        </p:nvSpPr>
        <p:spPr>
          <a:xfrm>
            <a:off x="11276011" y="6556248"/>
            <a:ext cx="381661" cy="182880"/>
          </a:xfrm>
        </p:spPr>
        <p:txBody>
          <a:bodyPr/>
          <a:lstStyle>
            <a:lvl1pPr>
              <a:defRPr>
                <a:solidFill>
                  <a:schemeClr val="bg1"/>
                </a:solidFill>
              </a:defRPr>
            </a:lvl1p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D47853-E245-481D-93F2-83BA3FCDDA49}" type="datetime1">
              <a:rPr lang="en-US" smtClean="0"/>
              <a:t>8/7/2017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blank" preserve="1">
  <p:cSld name="6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9090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reserve="1">
  <p:cSld name="7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15263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reserve="1">
  <p:cSld name="8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4264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reserve="1">
  <p:cSld name="21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358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blank" preserve="1">
  <p:cSld name="29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451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blank" preserve="1">
  <p:cSld name="9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9734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blank" preserve="1">
  <p:cSld name="10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02949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blank" preserve="1">
  <p:cSld name="11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1194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blank" preserve="1">
  <p:cSld name="12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a:blip r:embed="rId4"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89837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blank" preserve="1">
  <p:cSld name="30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39571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0EAA7747-9DCF-4ECE-9898-FE3379676D92}" type="datetime1">
              <a:rPr lang="en-US" smtClean="0"/>
              <a:t>8/7/2017</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blank" preserve="1">
  <p:cSld name="13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21592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blank" preserve="1">
  <p:cSld name="14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4441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blank" preserve="1">
  <p:cSld name="15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6029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blank" preserve="1">
  <p:cSld name="16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a:blip r:embed="rId4"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408421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blank" preserve="1">
  <p:cSld name="23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6800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blank" preserve="1">
  <p:cSld name="31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73787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blank" preserve="1">
  <p:cSld name="24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8" name="Parallelogram 7"/>
          <p:cNvSpPr/>
          <p:nvPr userDrawn="1"/>
        </p:nvSpPr>
        <p:spPr>
          <a:xfrm>
            <a:off x="6421687" y="-1536700"/>
            <a:ext cx="8958805" cy="4973039"/>
          </a:xfrm>
          <a:prstGeom prst="parallelogram">
            <a:avLst>
              <a:gd name="adj" fmla="val 36579"/>
            </a:avLst>
          </a:prstGeom>
          <a:blipFill dpi="0" rotWithShape="1">
            <a:blip r:embed="rId3"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7" name="Parallelogram 6"/>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29938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blank" preserve="1">
  <p:cSld name="25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5" name="Parallelogram 4"/>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110304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blank" preserve="1">
  <p:cSld name="26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5" name="Parallelogram 4"/>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7" name="Parallelogram 6"/>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309079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blank" preserve="1">
  <p:cSld name="27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7" name="Parallelogram 6"/>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8" name="Parallelogram 7"/>
          <p:cNvSpPr/>
          <p:nvPr userDrawn="1"/>
        </p:nvSpPr>
        <p:spPr>
          <a:xfrm>
            <a:off x="5550408" y="1078992"/>
            <a:ext cx="8724393" cy="5779010"/>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289471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3C9AEB-49CC-40CA-A6E0-0DA5A2F7B1B3}" type="datetime1">
              <a:rPr lang="en-US" smtClean="0"/>
              <a:t>8/7/2017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6444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91"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368037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90"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itle 10"/>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15762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91"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90"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idx="13"/>
          </p:nvPr>
        </p:nvSpPr>
        <p:spPr bwMode="gray">
          <a:xfrm>
            <a:off x="435705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3"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48775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09765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59168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19916" y="1722394"/>
            <a:ext cx="7748992" cy="2950267"/>
          </a:xfrm>
          <a:prstGeom prst="rect">
            <a:avLst/>
          </a:prstGeom>
        </p:spPr>
      </p:pic>
    </p:spTree>
    <p:extLst>
      <p:ext uri="{BB962C8B-B14F-4D97-AF65-F5344CB8AC3E}">
        <p14:creationId xmlns:p14="http://schemas.microsoft.com/office/powerpoint/2010/main" val="226487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4"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982"/>
            <a:ext cx="4544568" cy="569547"/>
          </a:xfrm>
          <a:prstGeom prst="rect">
            <a:avLst/>
          </a:prstGeom>
        </p:spPr>
      </p:pic>
      <p:sp>
        <p:nvSpPr>
          <p:cNvPr id="6" name="Rectangle 5"/>
          <p:cNvSpPr/>
          <p:nvPr/>
        </p:nvSpPr>
        <p:spPr bwMode="gray">
          <a:xfrm>
            <a:off x="-209"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Tree>
    <p:extLst>
      <p:ext uri="{BB962C8B-B14F-4D97-AF65-F5344CB8AC3E}">
        <p14:creationId xmlns:p14="http://schemas.microsoft.com/office/powerpoint/2010/main" val="288494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 Gray">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182208" y="6556248"/>
            <a:ext cx="1226398" cy="182880"/>
          </a:xfrm>
          <a:prstGeom prst="rect">
            <a:avLst/>
          </a:prstGeom>
        </p:spPr>
        <p:txBody>
          <a:bodyPr/>
          <a:lstStyle/>
          <a:p>
            <a:fld id="{CECCD66E-6DF0-4B16-8ACA-D0D93A7B1DC8}" type="datetime1">
              <a:rPr lang="en-US">
                <a:solidFill>
                  <a:srgbClr val="5F5F5F">
                    <a:lumMod val="60000"/>
                    <a:lumOff val="40000"/>
                  </a:srgbClr>
                </a:solidFill>
              </a:rPr>
              <a:pPr/>
              <a:t>8/7/2017</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8621501" y="6556248"/>
            <a:ext cx="2743200" cy="18288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89" y="6556248"/>
            <a:ext cx="381661" cy="182880"/>
          </a:xfrm>
          <a:prstGeom prst="rect">
            <a:avLst/>
          </a:prstGeo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89018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8/7/2017</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4645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1458AC3-9884-4BCA-8323-EDAB3D0BF272}" type="datetime1">
              <a:rPr lang="en-US" smtClean="0"/>
              <a:t>8/7/2017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8/7/2017</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35042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8/7/2017</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043161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pPr/>
              <a:t>8/7/2017</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089493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pPr/>
              <a:t>8/7/2017</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738236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pPr/>
              <a:t>8/7/2017</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714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8/7/2017</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4199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pPr/>
              <a:t>8/7/2017</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950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pPr/>
              <a:t>8/7/2017</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88830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8/7/2017</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41116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51401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4554C477-12DA-4B1D-B95E-F71AB9C47083}" type="datetime1">
              <a:rPr lang="en-US" smtClean="0"/>
              <a:t>8/7/2017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302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77464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324418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8634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64194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84246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6663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47011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pPr/>
              <a:t>8/7/2017</a:t>
            </a:fld>
            <a:endParaRPr dirty="0"/>
          </a:p>
        </p:txBody>
      </p:sp>
      <p:sp>
        <p:nvSpPr>
          <p:cNvPr id="8" name="Footer Placeholder 7"/>
          <p:cNvSpPr>
            <a:spLocks noGrp="1"/>
          </p:cNvSpPr>
          <p:nvPr>
            <p:ph type="ftr" sz="quarter" idx="11"/>
          </p:nvPr>
        </p:nvSpPr>
        <p:spPr/>
        <p:txBody>
          <a:bodyPr/>
          <a:lstStyle/>
          <a:p>
            <a:r>
              <a:rPr lang="en-US"/>
              <a:t>Confidential – Oracle Internal/Restricted/Highly Restricted</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69696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pPr/>
              <a:t>8/7/2017</a:t>
            </a:fld>
            <a:endParaRPr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156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176FA1-341C-473D-A881-1E1D5638A2F8}" type="datetime1">
              <a:rPr lang="en-US" smtClean="0"/>
              <a:t>8/7/2017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8/7/2017</a:t>
            </a:fld>
            <a:endParaRPr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6273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pPr/>
              <a:t>8/7/2017</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41702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7368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10552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9977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66378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678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2193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2100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pPr/>
              <a:t>8/7/2017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12852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0E9FD4-51FE-44AD-A4AA-01C3232FEDB9}" type="datetime1">
              <a:rPr lang="en-US" smtClean="0"/>
              <a:t>8/7/2017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8/7/2017</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735294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pPr/>
              <a:t>8/7/2017</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405650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pPr/>
              <a:t>8/7/2017</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21320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pPr/>
              <a:t>8/7/2017</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95137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Tree>
    <p:extLst>
      <p:ext uri="{BB962C8B-B14F-4D97-AF65-F5344CB8AC3E}">
        <p14:creationId xmlns:p14="http://schemas.microsoft.com/office/powerpoint/2010/main" val="18165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pPr/>
              <a:t>8/7/2017</a:t>
            </a:fld>
            <a:endParaRPr lang="en-US"/>
          </a:p>
        </p:txBody>
      </p:sp>
      <p:sp>
        <p:nvSpPr>
          <p:cNvPr id="5" name="Footer Placeholder 4"/>
          <p:cNvSpPr>
            <a:spLocks noGrp="1"/>
          </p:cNvSpPr>
          <p:nvPr>
            <p:ph type="ftr" sz="quarter" idx="11"/>
          </p:nvPr>
        </p:nvSpPr>
        <p:spPr/>
        <p:txBody>
          <a:bodyPr/>
          <a:lstStyle/>
          <a:p>
            <a:r>
              <a:rPr lang="en-US"/>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299938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pPr/>
              <a:t>8/7/2017</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72112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9B8558-E651-429E-8B68-2D3508B85D04}" type="datetime1">
              <a:rPr lang="en-US" smtClean="0"/>
              <a:t>8/7/2017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CA8FC3-1659-4962-9906-59274225B70F}" type="datetime1">
              <a:rPr lang="en-US" smtClean="0"/>
              <a:t>8/7/2017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9E3F258-C6CD-41B1-8482-4269356407D9}" type="datetime1">
              <a:rPr lang="en-US" smtClean="0"/>
              <a:t>8/7/2017</a:t>
            </a:fld>
            <a:endParaRPr dirty="0"/>
          </a:p>
        </p:txBody>
      </p:sp>
      <p:sp>
        <p:nvSpPr>
          <p:cNvPr id="6" name="Footer Placeholder 5"/>
          <p:cNvSpPr>
            <a:spLocks noGrp="1"/>
          </p:cNvSpPr>
          <p:nvPr>
            <p:ph type="ftr" sz="quarter" idx="11"/>
          </p:nvPr>
        </p:nvSpPr>
        <p:spPr/>
        <p:txBody>
          <a:bodyPr/>
          <a:lstStyle/>
          <a:p>
            <a:r>
              <a:rPr lang="en-US" dirty="0"/>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without Picture">
    <p:bg>
      <p:bgPr>
        <a:solidFill>
          <a:srgbClr val="D8E1E6"/>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88825" cy="6872068"/>
          </a:xfrm>
          <a:prstGeom prst="rect">
            <a:avLst/>
          </a:prstGeom>
          <a:blipFill>
            <a:blip r:embed="rId2" cstate="print">
              <a:grayscl/>
              <a:lum bright="-7000" contrast="-16000"/>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fontAlgn="auto">
              <a:spcBef>
                <a:spcPts val="0"/>
              </a:spcBef>
              <a:spcAft>
                <a:spcPts val="0"/>
              </a:spcAft>
              <a:defRPr/>
            </a:pPr>
            <a:endParaRPr lang="en-US"/>
          </a:p>
        </p:txBody>
      </p:sp>
      <p:sp>
        <p:nvSpPr>
          <p:cNvPr id="12" name="Rectangle 11" descr="Full slide 4-color photo can be inserted here"/>
          <p:cNvSpPr/>
          <p:nvPr userDrawn="1"/>
        </p:nvSpPr>
        <p:spPr bwMode="hidden">
          <a:xfrm>
            <a:off x="-19019" y="2197"/>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763435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37C4A6EE-1C9E-405F-A06B-5B2779506147}" type="datetime1">
              <a:rPr lang="en-US" smtClean="0"/>
              <a:t>8/7/2017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EBEBA2-8427-4C13-B135-B27B8D2EF071}" type="datetime1">
              <a:rPr lang="en-US" smtClean="0"/>
              <a:t>8/7/2017</a:t>
            </a:fld>
            <a:endParaRPr dirty="0"/>
          </a:p>
        </p:txBody>
      </p:sp>
      <p:sp>
        <p:nvSpPr>
          <p:cNvPr id="8" name="Footer Placeholder 7"/>
          <p:cNvSpPr>
            <a:spLocks noGrp="1"/>
          </p:cNvSpPr>
          <p:nvPr>
            <p:ph type="ftr" sz="quarter" idx="11"/>
          </p:nvPr>
        </p:nvSpPr>
        <p:spPr/>
        <p:txBody>
          <a:bodyPr/>
          <a:lstStyle/>
          <a:p>
            <a:r>
              <a:rPr lang="en-US"/>
              <a:t>Confidential – Oracle Internal</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93CE235-83E4-495C-85D6-D8552D6A1AE2}" type="datetime1">
              <a:rPr lang="en-US" smtClean="0"/>
              <a:t>8/7/2017</a:t>
            </a:fld>
            <a:endParaRPr dirty="0"/>
          </a:p>
        </p:txBody>
      </p:sp>
      <p:sp>
        <p:nvSpPr>
          <p:cNvPr id="4" name="Footer Placeholder 3"/>
          <p:cNvSpPr>
            <a:spLocks noGrp="1"/>
          </p:cNvSpPr>
          <p:nvPr>
            <p:ph type="ftr" sz="quarter" idx="11"/>
          </p:nvPr>
        </p:nvSpPr>
        <p:spPr/>
        <p:txBody>
          <a:bodyPr/>
          <a:lstStyle/>
          <a:p>
            <a:r>
              <a:rPr lang="en-US"/>
              <a:t>Confidential – Oracle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a:xfrm>
            <a:off x="531812" y="396621"/>
            <a:ext cx="11125200" cy="393954"/>
          </a:xfrm>
        </p:spPr>
        <p:txBody>
          <a:bodyPr>
            <a:spAutoFit/>
          </a:bodyPr>
          <a:lstStyle>
            <a:lvl1pPr>
              <a:defRPr sz="3200">
                <a:latin typeface="Calibri Light" panose="020F0302020204030204" pitchFamily="34" charset="0"/>
              </a:defRPr>
            </a:lvl1pPr>
          </a:lstStyle>
          <a:p>
            <a:r>
              <a:rPr lang="en-US" dirty="0"/>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A703416-C241-4F04-8C5B-BD524CD2975A}" type="datetime1">
              <a:rPr lang="en-US" smtClean="0"/>
              <a:t>8/7/2017</a:t>
            </a:fld>
            <a:endParaRPr dirty="0"/>
          </a:p>
        </p:txBody>
      </p:sp>
      <p:sp>
        <p:nvSpPr>
          <p:cNvPr id="4" name="Footer Placeholder 3"/>
          <p:cNvSpPr>
            <a:spLocks noGrp="1"/>
          </p:cNvSpPr>
          <p:nvPr>
            <p:ph type="ftr" sz="quarter" idx="11"/>
          </p:nvPr>
        </p:nvSpPr>
        <p:spPr/>
        <p:txBody>
          <a:bodyPr/>
          <a:lstStyle/>
          <a:p>
            <a:r>
              <a:rPr lang="en-US"/>
              <a:t>Confidential – Oracle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754616"/>
            <a:ext cx="11125198" cy="276999"/>
          </a:xfrm>
        </p:spPr>
        <p:txBody>
          <a:bodyPr>
            <a:spAutoFit/>
          </a:bodyPr>
          <a:lstStyle>
            <a:lvl1pPr marL="1588" indent="0">
              <a:spcBef>
                <a:spcPts val="0"/>
              </a:spcBef>
              <a:buFontTx/>
              <a:buNone/>
              <a:defRPr sz="2000" b="0" i="1" baseline="0">
                <a:solidFill>
                  <a:schemeClr val="accent3"/>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a:xfrm>
            <a:off x="531812" y="358521"/>
            <a:ext cx="11125200" cy="393954"/>
          </a:xfrm>
        </p:spPr>
        <p:txBody>
          <a:bodyPr>
            <a:spAutoFit/>
          </a:bodyPr>
          <a:lstStyle>
            <a:lvl1pPr>
              <a:defRPr sz="3200">
                <a:latin typeface="Calibri Light" panose="020F0302020204030204" pitchFamily="34" charset="0"/>
              </a:defRPr>
            </a:lvl1pPr>
          </a:lstStyle>
          <a:p>
            <a:r>
              <a:rPr lang="en-US" dirty="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4603F-8D9B-493D-806F-5EB58E9C2737}" type="datetime1">
              <a:rPr lang="en-US" smtClean="0"/>
              <a:t>8/7/2017</a:t>
            </a:fld>
            <a:endParaRPr dirty="0"/>
          </a:p>
        </p:txBody>
      </p:sp>
      <p:sp>
        <p:nvSpPr>
          <p:cNvPr id="3" name="Footer Placeholder 2"/>
          <p:cNvSpPr>
            <a:spLocks noGrp="1"/>
          </p:cNvSpPr>
          <p:nvPr>
            <p:ph type="ftr" sz="quarter" idx="11"/>
          </p:nvPr>
        </p:nvSpPr>
        <p:spPr/>
        <p:txBody>
          <a:bodyPr/>
          <a:lstStyle/>
          <a:p>
            <a:r>
              <a:rPr lang="en-US"/>
              <a:t>Confidential – 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B30943-C615-418E-A8B9-7012815FB1A1}" type="datetime1">
              <a:rPr lang="en-US" smtClean="0"/>
              <a:t>8/7/2017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4DE35A-4D4B-46F1-8C03-57B229E13D1A}" type="datetime1">
              <a:rPr lang="en-US" smtClean="0"/>
              <a:t>8/7/2017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6EB2D1-C2D3-44A9-9046-6E156860AE6F}" type="datetime1">
              <a:rPr lang="en-US" smtClean="0"/>
              <a:t>8/7/2017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96B707-9FE5-4432-A66B-3FB17102ACEF}" type="datetime1">
              <a:rPr lang="en-US" smtClean="0"/>
              <a:t>8/7/2017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CB478B26-2526-49BB-9E76-0FB835287F5A}" type="datetime1">
              <a:rPr lang="en-US" smtClean="0"/>
              <a:t>8/7/2017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22D4D5AA-1F94-40FE-86FC-0EA662993C97}" type="datetime1">
              <a:rPr lang="en-US" smtClean="0"/>
              <a:t>8/7/2017</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15ACAE2C-BC00-4A4B-95C1-B9B684A92A74}" type="datetime1">
              <a:rPr lang="en-US" smtClean="0"/>
              <a:t>8/7/2017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B47C62D4-5382-4FE4-9129-897211367B7D}" type="datetime1">
              <a:rPr lang="en-US" smtClean="0"/>
              <a:t>8/7/2017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2B280B29-749F-4686-919A-02E851B1A432}" type="datetime1">
              <a:rPr lang="en-US" smtClean="0"/>
              <a:t>8/7/2017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fld id="{83461A5E-DD08-4D81-9C0A-D88E3F3A703C}" type="datetime1">
              <a:rPr lang="en-US" smtClean="0"/>
              <a:t>8/7/2017</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6B55EB-1AA9-4B06-AF4C-3AD467C8923A}" type="datetime1">
              <a:rPr lang="en-US" smtClean="0"/>
              <a:t>8/7/2017</a:t>
            </a:fld>
            <a:endParaRPr dirty="0"/>
          </a:p>
        </p:txBody>
      </p:sp>
      <p:sp>
        <p:nvSpPr>
          <p:cNvPr id="3" name="Footer Placeholder 2"/>
          <p:cNvSpPr>
            <a:spLocks noGrp="1"/>
          </p:cNvSpPr>
          <p:nvPr>
            <p:ph type="ftr" sz="quarter" idx="11"/>
          </p:nvPr>
        </p:nvSpPr>
        <p:spPr/>
        <p:txBody>
          <a:bodyPr/>
          <a:lstStyle/>
          <a:p>
            <a:r>
              <a:rPr lang="en-US"/>
              <a:t>Confidential – 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C7E17-0237-42F7-887D-9D179534735C}" type="datetime1">
              <a:rPr lang="en-US" smtClean="0"/>
              <a:t>8/7/2017</a:t>
            </a:fld>
            <a:endParaRPr dirty="0"/>
          </a:p>
        </p:txBody>
      </p:sp>
      <p:sp>
        <p:nvSpPr>
          <p:cNvPr id="3" name="Footer Placeholder 2"/>
          <p:cNvSpPr>
            <a:spLocks noGrp="1"/>
          </p:cNvSpPr>
          <p:nvPr>
            <p:ph type="ftr" sz="quarter" idx="11"/>
          </p:nvPr>
        </p:nvSpPr>
        <p:spPr/>
        <p:txBody>
          <a:bodyPr/>
          <a:lstStyle/>
          <a:p>
            <a:r>
              <a:rPr lang="en-US"/>
              <a:t>Confidential – 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207C8525-3CD2-4040-B3C1-53B306E71101}" type="datetime1">
              <a:rPr lang="en-US" smtClean="0"/>
              <a:t>8/7/2017</a:t>
            </a:fld>
            <a:endParaRPr dirty="0"/>
          </a:p>
        </p:txBody>
      </p:sp>
      <p:sp>
        <p:nvSpPr>
          <p:cNvPr id="3" name="Footer Placeholder 2"/>
          <p:cNvSpPr>
            <a:spLocks noGrp="1"/>
          </p:cNvSpPr>
          <p:nvPr>
            <p:ph type="ftr" sz="quarter" idx="11"/>
          </p:nvPr>
        </p:nvSpPr>
        <p:spPr/>
        <p:txBody>
          <a:bodyPr/>
          <a:lstStyle/>
          <a:p>
            <a:r>
              <a:rPr lang="en-US"/>
              <a:t>Confidential – 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A4D5AD-7182-47D6-A244-8B777F7D634B}" type="datetime1">
              <a:rPr lang="en-US" smtClean="0"/>
              <a:t>8/7/2017</a:t>
            </a:fld>
            <a:endParaRPr lang="en-US"/>
          </a:p>
        </p:txBody>
      </p:sp>
      <p:sp>
        <p:nvSpPr>
          <p:cNvPr id="5" name="Footer Placeholder 4"/>
          <p:cNvSpPr>
            <a:spLocks noGrp="1"/>
          </p:cNvSpPr>
          <p:nvPr>
            <p:ph type="ftr" sz="quarter" idx="11"/>
          </p:nvPr>
        </p:nvSpPr>
        <p:spPr/>
        <p:txBody>
          <a:bodyPr/>
          <a:lstStyle/>
          <a:p>
            <a:r>
              <a:rPr lang="en-US"/>
              <a:t>Confidential – Oracle Internal</a:t>
            </a:r>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2C04D02-D58A-4F9A-8B2E-ED1CE632B76B}" type="datetime1">
              <a:rPr lang="en-US" smtClean="0"/>
              <a:t>8/7/2017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1192C6A0-AA3A-4D7E-95DC-677354EDF1EF}" type="datetime1">
              <a:rPr lang="en-US" smtClean="0"/>
              <a:t>8/7/2017</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8/7/2017</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374754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8/7/2017</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916706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8/7/2017</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706157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8/7/2017</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Oracle and/or its affiliates. All rights reserved.  |</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06000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8/7/2017</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458012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8/7/2017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360854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8/7/2017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842128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8/7/2017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1910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8/7/2017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283936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8/7/2017</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29164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4BE2DE1C-3BA5-4D9A-A1A1-921D40E82850}" type="datetime1">
              <a:rPr lang="en-US" smtClean="0"/>
              <a:t>8/7/2017</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8/7/2017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619388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8/7/2017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742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8/7/2017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3468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8/7/2017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37575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8/7/2017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0797051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8/7/2017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44896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8/7/2017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852240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8/7/2017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791827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8/7/2017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4094653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8/7/2017</a:t>
            </a:fld>
            <a:endParaRPr dirty="0">
              <a:solidFill>
                <a:srgbClr val="58595B"/>
              </a:solidFill>
            </a:endParaRPr>
          </a:p>
        </p:txBody>
      </p:sp>
      <p:sp>
        <p:nvSpPr>
          <p:cNvPr id="8" name="Footer Placeholder 7"/>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5177417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019A20C5-2DC4-4CBD-92D8-A7166617B949}" type="datetime1">
              <a:rPr lang="en-US" smtClean="0"/>
              <a:t>8/7/2017</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8/7/2017</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6816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8/7/2017</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29416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8/7/2017</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103157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8/7/2017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24935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8/7/2017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862343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8/7/2017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903729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8/7/2017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8103760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8/7/2017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12216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8/7/2017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7899127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8/7/2017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856694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04954"/>
          </a:xfrm>
        </p:spPr>
        <p:txBody>
          <a:bodyPr/>
          <a:lstStyle>
            <a:lvl1pPr>
              <a:defRPr sz="3200">
                <a:latin typeface="Calibri Light" panose="020F0302020204030204" pitchFamily="34" charset="0"/>
              </a:defRPr>
            </a:lvl1pPr>
          </a:lstStyle>
          <a:p>
            <a:r>
              <a:rPr lang="en-US" dirty="0"/>
              <a:t>Click to edit Master title style</a:t>
            </a:r>
            <a:endParaRPr dirty="0"/>
          </a:p>
        </p:txBody>
      </p:sp>
      <p:sp>
        <p:nvSpPr>
          <p:cNvPr id="3" name="Content Placeholder 2"/>
          <p:cNvSpPr>
            <a:spLocks noGrp="1"/>
          </p:cNvSpPr>
          <p:nvPr>
            <p:ph idx="1" hasCustomPrompt="1"/>
          </p:nvPr>
        </p:nvSpPr>
        <p:spPr>
          <a:xfrm>
            <a:off x="531151" y="1524001"/>
            <a:ext cx="11126522" cy="4419600"/>
          </a:xfrm>
        </p:spPr>
        <p:txBody>
          <a:bodyPr/>
          <a:lstStyle>
            <a:lvl1pPr>
              <a:buClr>
                <a:schemeClr val="accent3"/>
              </a:buClr>
              <a:defRPr sz="2000"/>
            </a:lvl1pPr>
          </a:lstStyle>
          <a:p>
            <a:pPr lvl="0"/>
            <a:r>
              <a:rPr lang="en-US" dirty="0"/>
              <a:t>Click to edit Master text styles</a:t>
            </a:r>
          </a:p>
        </p:txBody>
      </p:sp>
      <p:sp>
        <p:nvSpPr>
          <p:cNvPr id="4" name="Date Placeholder 3"/>
          <p:cNvSpPr>
            <a:spLocks noGrp="1"/>
          </p:cNvSpPr>
          <p:nvPr>
            <p:ph type="dt" sz="half" idx="10"/>
          </p:nvPr>
        </p:nvSpPr>
        <p:spPr/>
        <p:txBody>
          <a:bodyPr/>
          <a:lstStyle/>
          <a:p>
            <a:fld id="{38B7C8EB-E67B-4F53-98E1-4DD3396993C3}" type="datetime1">
              <a:rPr lang="en-US" smtClean="0"/>
              <a:t>8/7/2017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8/7/2017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4000939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8/7/2017</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09917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8/7/2017</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090210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8/7/2017</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060350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8/7/2017</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977897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Tree>
    <p:extLst>
      <p:ext uri="{BB962C8B-B14F-4D97-AF65-F5344CB8AC3E}">
        <p14:creationId xmlns:p14="http://schemas.microsoft.com/office/powerpoint/2010/main" val="1250355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8/7/2017</a:t>
            </a:fld>
            <a:endParaRPr lang="en-US">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a:t>
            </a:fld>
            <a:endParaRPr lang="en-US">
              <a:solidFill>
                <a:srgbClr val="58595B"/>
              </a:solidFill>
            </a:endParaRPr>
          </a:p>
        </p:txBody>
      </p:sp>
    </p:spTree>
    <p:extLst>
      <p:ext uri="{BB962C8B-B14F-4D97-AF65-F5344CB8AC3E}">
        <p14:creationId xmlns:p14="http://schemas.microsoft.com/office/powerpoint/2010/main" val="2352222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8/7/2017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2129060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cSld name="1_Title Slide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5989638" y="6556377"/>
            <a:ext cx="2787650" cy="182563"/>
          </a:xfrm>
          <a:prstGeom prst="rect">
            <a:avLst/>
          </a:prstGeom>
          <a:noFill/>
        </p:spPr>
        <p:txBody>
          <a:bodyPr wrap="none" lIns="0" tIns="0" rIns="0" bIns="0" anchor="ctr"/>
          <a:lstStyle/>
          <a:p>
            <a:pPr>
              <a:defRPr/>
            </a:pPr>
            <a:r>
              <a:rPr sz="800" dirty="0">
                <a:solidFill>
                  <a:srgbClr val="5F5F5F"/>
                </a:solidFill>
              </a:rPr>
              <a:t>Copyright </a:t>
            </a:r>
            <a:r>
              <a:rPr sz="800">
                <a:solidFill>
                  <a:srgbClr val="5F5F5F"/>
                </a:solidFill>
              </a:rPr>
              <a:t>© 201</a:t>
            </a:r>
            <a:r>
              <a:rPr lang="en-US" sz="800">
                <a:solidFill>
                  <a:srgbClr val="5F5F5F"/>
                </a:solidFill>
              </a:rPr>
              <a:t>5</a:t>
            </a:r>
            <a:r>
              <a:rPr sz="800">
                <a:solidFill>
                  <a:srgbClr val="5F5F5F"/>
                </a:solidFill>
              </a:rPr>
              <a:t> </a:t>
            </a:r>
            <a:r>
              <a:rPr sz="800" dirty="0">
                <a:solidFill>
                  <a:srgbClr val="5F5F5F"/>
                </a:solidFill>
              </a:rPr>
              <a:t>Oracle and/or its affiliates. All rights reserved.  |</a:t>
            </a:r>
          </a:p>
        </p:txBody>
      </p:sp>
      <p:pic>
        <p:nvPicPr>
          <p:cNvPr id="6" name="Picture 15" descr="1.5X red tab for PPT.png"/>
          <p:cNvPicPr>
            <a:picLocks noChangeAspect="1"/>
          </p:cNvPicPr>
          <p:nvPr/>
        </p:nvPicPr>
        <p:blipFill>
          <a:blip r:embed="rId4" cstate="print"/>
          <a:srcRect/>
          <a:stretch>
            <a:fillRect/>
          </a:stretch>
        </p:blipFill>
        <p:spPr bwMode="ltGray">
          <a:xfrm>
            <a:off x="531813" y="6269037"/>
            <a:ext cx="1609725" cy="588963"/>
          </a:xfrm>
          <a:prstGeom prst="rect">
            <a:avLst/>
          </a:prstGeom>
          <a:noFill/>
          <a:ln w="9525">
            <a:noFill/>
            <a:miter lim="800000"/>
            <a:headEnd/>
            <a:tailEnd/>
          </a:ln>
        </p:spPr>
      </p:pic>
      <p:sp>
        <p:nvSpPr>
          <p:cNvPr id="2" name="Title 1"/>
          <p:cNvSpPr>
            <a:spLocks noGrp="1"/>
          </p:cNvSpPr>
          <p:nvPr>
            <p:ph type="ctrTitle"/>
          </p:nvPr>
        </p:nvSpPr>
        <p:spPr>
          <a:xfrm>
            <a:off x="531813" y="739780"/>
            <a:ext cx="8763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141" indent="0" algn="ctr">
              <a:buNone/>
              <a:defRPr>
                <a:solidFill>
                  <a:schemeClr val="tx1">
                    <a:tint val="75000"/>
                  </a:schemeClr>
                </a:solidFill>
              </a:defRPr>
            </a:lvl2pPr>
            <a:lvl3pPr marL="914285" indent="0" algn="ctr">
              <a:buNone/>
              <a:defRPr>
                <a:solidFill>
                  <a:schemeClr val="tx1">
                    <a:tint val="75000"/>
                  </a:schemeClr>
                </a:solidFill>
              </a:defRPr>
            </a:lvl3pPr>
            <a:lvl4pPr marL="1371428" indent="0" algn="ctr">
              <a:buNone/>
              <a:defRPr>
                <a:solidFill>
                  <a:schemeClr val="tx1">
                    <a:tint val="75000"/>
                  </a:schemeClr>
                </a:solidFill>
              </a:defRPr>
            </a:lvl4pPr>
            <a:lvl5pPr marL="1828572" indent="0" algn="ctr">
              <a:buNone/>
              <a:defRPr>
                <a:solidFill>
                  <a:schemeClr val="tx1">
                    <a:tint val="75000"/>
                  </a:schemeClr>
                </a:solidFill>
              </a:defRPr>
            </a:lvl5pPr>
            <a:lvl6pPr marL="2285713"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4"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p:nvPr>
        </p:nvSpPr>
        <p:spPr>
          <a:xfrm>
            <a:off x="531813" y="3429452"/>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7" name="Date Placeholder 3"/>
          <p:cNvSpPr>
            <a:spLocks noGrp="1"/>
          </p:cNvSpPr>
          <p:nvPr>
            <p:ph type="dt" sz="half" idx="14"/>
          </p:nvPr>
        </p:nvSpPr>
        <p:spPr>
          <a:xfrm>
            <a:off x="4563214" y="6556248"/>
            <a:ext cx="1226398" cy="182880"/>
          </a:xfrm>
          <a:prstGeom prst="rect">
            <a:avLst/>
          </a:prstGeom>
        </p:spPr>
        <p:txBody>
          <a:bodyPr/>
          <a:lstStyle>
            <a:lvl1pPr>
              <a:defRPr/>
            </a:lvl1pPr>
          </a:lstStyle>
          <a:p>
            <a:pPr>
              <a:defRPr/>
            </a:pPr>
            <a:fld id="{3D5668F4-9B26-44E8-A4BD-6385A2A28F22}" type="datetime1">
              <a:rPr lang="en-US" smtClean="0">
                <a:solidFill>
                  <a:srgbClr val="FFFFFF">
                    <a:lumMod val="60000"/>
                    <a:lumOff val="40000"/>
                  </a:srgbClr>
                </a:solidFill>
              </a:rPr>
              <a:pPr>
                <a:defRPr/>
              </a:pPr>
              <a:t>8/7/2017</a:t>
            </a:fld>
            <a:endParaRPr dirty="0">
              <a:solidFill>
                <a:srgbClr val="FFFFFF">
                  <a:lumMod val="60000"/>
                  <a:lumOff val="40000"/>
                </a:srgbClr>
              </a:solidFill>
            </a:endParaRPr>
          </a:p>
        </p:txBody>
      </p:sp>
      <p:sp>
        <p:nvSpPr>
          <p:cNvPr id="9" name="Slide Number Placeholder 5"/>
          <p:cNvSpPr>
            <a:spLocks noGrp="1"/>
          </p:cNvSpPr>
          <p:nvPr>
            <p:ph type="sldNum" sz="quarter" idx="16"/>
          </p:nvPr>
        </p:nvSpPr>
        <p:spPr>
          <a:xfrm>
            <a:off x="11276015" y="6934201"/>
            <a:ext cx="380999" cy="182563"/>
          </a:xfrm>
          <a:prstGeom prst="rect">
            <a:avLst/>
          </a:prstGeom>
        </p:spPr>
        <p:txBody>
          <a:bodyPr/>
          <a:lstStyle>
            <a:lvl1pPr>
              <a:defRPr>
                <a:solidFill>
                  <a:srgbClr val="BDC1C5"/>
                </a:solidFill>
              </a:defRPr>
            </a:lvl1pPr>
          </a:lstStyle>
          <a:p>
            <a:pPr>
              <a:defRPr/>
            </a:pPr>
            <a:fld id="{7853BBF6-6C79-4546-84A5-CC945E478ABB}" type="slidenum">
              <a:rPr/>
              <a:pPr>
                <a:defRPr/>
              </a:pPr>
              <a:t>‹#›</a:t>
            </a:fld>
            <a:endParaRPr dirty="0"/>
          </a:p>
        </p:txBody>
      </p:sp>
    </p:spTree>
    <p:extLst>
      <p:ext uri="{BB962C8B-B14F-4D97-AF65-F5344CB8AC3E}">
        <p14:creationId xmlns:p14="http://schemas.microsoft.com/office/powerpoint/2010/main" val="158927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91" y="739931"/>
            <a:ext cx="11125199" cy="1470025"/>
          </a:xfrm>
        </p:spPr>
        <p:txBody>
          <a:bodyPr/>
          <a:lstStyle>
            <a:lvl1pPr>
              <a:lnSpc>
                <a:spcPct val="80000"/>
              </a:lnSpc>
              <a:defRPr sz="4800"/>
            </a:lvl1pPr>
          </a:lstStyle>
          <a:p>
            <a:r>
              <a:rPr lang="en-US" dirty="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531891" y="3429607"/>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58329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464868"/>
          </a:xfrm>
        </p:spPr>
        <p:txBody>
          <a:bodyPr/>
          <a:lstStyle>
            <a:lvl1pPr>
              <a:defRPr sz="3200">
                <a:latin typeface="Calibri Light" panose="020F0302020204030204" pitchFamily="34" charset="0"/>
              </a:defRPr>
            </a:lvl1pPr>
          </a:lstStyle>
          <a:p>
            <a:r>
              <a:rPr lang="en-US" dirty="0"/>
              <a:t>Click to edit Master title style</a:t>
            </a:r>
            <a:endParaRPr dirty="0"/>
          </a:p>
        </p:txBody>
      </p:sp>
      <p:sp>
        <p:nvSpPr>
          <p:cNvPr id="3" name="Content Placeholder 2"/>
          <p:cNvSpPr>
            <a:spLocks noGrp="1"/>
          </p:cNvSpPr>
          <p:nvPr>
            <p:ph idx="1" hasCustomPrompt="1"/>
          </p:nvPr>
        </p:nvSpPr>
        <p:spPr>
          <a:xfrm>
            <a:off x="531151" y="1981200"/>
            <a:ext cx="11126522" cy="3962400"/>
          </a:xfrm>
        </p:spPr>
        <p:txBody>
          <a:bodyPr/>
          <a:lstStyle>
            <a:lvl1pPr marL="228600" indent="-228600">
              <a:buClr>
                <a:schemeClr val="accent3"/>
              </a:buClr>
              <a:buFont typeface="Arial" panose="020B0604020202020204" pitchFamily="34" charset="0"/>
              <a:buChar char="•"/>
              <a:defRPr sz="2000"/>
            </a:lvl1pPr>
            <a:lvl2pPr marL="274320" indent="0">
              <a:buNone/>
              <a:defRPr/>
            </a:lvl2pPr>
          </a:lstStyle>
          <a:p>
            <a:pPr lvl="0"/>
            <a:r>
              <a:rPr lang="en-US" dirty="0"/>
              <a:t>Click to edit Master text styles</a:t>
            </a:r>
          </a:p>
        </p:txBody>
      </p:sp>
      <p:sp>
        <p:nvSpPr>
          <p:cNvPr id="4" name="Date Placeholder 3"/>
          <p:cNvSpPr>
            <a:spLocks noGrp="1"/>
          </p:cNvSpPr>
          <p:nvPr>
            <p:ph type="dt" sz="half" idx="10"/>
          </p:nvPr>
        </p:nvSpPr>
        <p:spPr/>
        <p:txBody>
          <a:bodyPr/>
          <a:lstStyle/>
          <a:p>
            <a:fld id="{E8CDA104-4476-4570-9ABE-50CF208C8DC4}" type="datetime1">
              <a:rPr lang="en-US" smtClean="0"/>
              <a:t>8/7/2017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899292"/>
            <a:ext cx="11125199" cy="343299"/>
          </a:xfrm>
        </p:spPr>
        <p:txBody>
          <a:bodyPr>
            <a:noAutofit/>
          </a:bodyPr>
          <a:lstStyle>
            <a:lvl1pPr marL="1588" indent="0">
              <a:spcBef>
                <a:spcPts val="0"/>
              </a:spcBef>
              <a:buFontTx/>
              <a:buNone/>
              <a:defRPr sz="2000" b="0" i="1" baseline="0">
                <a:solidFill>
                  <a:schemeClr val="accent3"/>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91" y="739931"/>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9522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pic>
        <p:nvPicPr>
          <p:cNvPr id="7" name="Picture 6"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64205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Text Placeholder 12"/>
          <p:cNvSpPr>
            <a:spLocks noGrp="1"/>
          </p:cNvSpPr>
          <p:nvPr>
            <p:ph type="body" sz="quarter" idx="13" hasCustomPrompt="1"/>
          </p:nvPr>
        </p:nvSpPr>
        <p:spPr>
          <a:xfrm>
            <a:off x="531891" y="1373897"/>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179471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10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1648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90"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Tree>
    <p:extLst>
      <p:ext uri="{BB962C8B-B14F-4D97-AF65-F5344CB8AC3E}">
        <p14:creationId xmlns:p14="http://schemas.microsoft.com/office/powerpoint/2010/main" val="226057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a:t>Click to edit Master text styles</a:t>
            </a: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Tree>
    <p:extLst>
      <p:ext uri="{BB962C8B-B14F-4D97-AF65-F5344CB8AC3E}">
        <p14:creationId xmlns:p14="http://schemas.microsoft.com/office/powerpoint/2010/main" val="2094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035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814" y="1373897"/>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360791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05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7889405C-43DA-4840-9F21-5B23E4575B63}" type="datetime1">
              <a:rPr lang="en-US" smtClean="0"/>
              <a:t>8/7/2017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reserve="1">
  <p:cSld name="17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00024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blank" preserve="1">
  <p:cSld name="18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6588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TextBox 3"/>
          <p:cNvSpPr txBox="1"/>
          <p:nvPr userDrawn="1"/>
        </p:nvSpPr>
        <p:spPr>
          <a:xfrm>
            <a:off x="9066212" y="6675120"/>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a:t>
            </a:r>
            <a:r>
              <a:rPr lang="en-US" sz="800" dirty="0">
                <a:solidFill>
                  <a:srgbClr val="5F5F5F">
                    <a:lumMod val="60000"/>
                    <a:lumOff val="40000"/>
                  </a:srgbClr>
                </a:solidFill>
              </a:rPr>
              <a:t>7</a:t>
            </a:r>
            <a:r>
              <a:rPr sz="800" dirty="0">
                <a:solidFill>
                  <a:srgbClr val="5F5F5F">
                    <a:lumMod val="60000"/>
                    <a:lumOff val="40000"/>
                  </a:srgbClr>
                </a:solidFill>
              </a:rPr>
              <a:t> Oracle and/or its affiliates. All rights reserved. </a:t>
            </a:r>
          </a:p>
        </p:txBody>
      </p:sp>
      <p:sp>
        <p:nvSpPr>
          <p:cNvPr id="7" name="TextBox 6"/>
          <p:cNvSpPr txBox="1"/>
          <p:nvPr userDrawn="1"/>
        </p:nvSpPr>
        <p:spPr>
          <a:xfrm>
            <a:off x="11884343" y="6675120"/>
            <a:ext cx="274320" cy="182880"/>
          </a:xfrm>
          <a:prstGeom prst="rect">
            <a:avLst/>
          </a:prstGeom>
          <a:noFill/>
        </p:spPr>
        <p:txBody>
          <a:bodyPr wrap="none" lIns="0" tIns="0" rIns="0" bIns="0" rtlCol="0" anchor="ctr" anchorCtr="0">
            <a:noAutofit/>
          </a:bodyPr>
          <a:lstStyle/>
          <a:p>
            <a:pPr algn="r"/>
            <a:fld id="{27B6AAA9-B404-481D-91B0-DC9D22029493}" type="slidenum">
              <a:rPr lang="en-US" sz="800" smtClean="0">
                <a:solidFill>
                  <a:srgbClr val="5F5F5F">
                    <a:lumMod val="60000"/>
                    <a:lumOff val="40000"/>
                  </a:srgbClr>
                </a:solidFill>
              </a:rPr>
              <a:pPr algn="r"/>
              <a:t>‹#›</a:t>
            </a:fld>
            <a:endParaRPr sz="800" dirty="0">
              <a:solidFill>
                <a:srgbClr val="5F5F5F">
                  <a:lumMod val="60000"/>
                  <a:lumOff val="40000"/>
                </a:srgbClr>
              </a:solidFill>
            </a:endParaRPr>
          </a:p>
        </p:txBody>
      </p:sp>
    </p:spTree>
    <p:extLst>
      <p:ext uri="{BB962C8B-B14F-4D97-AF65-F5344CB8AC3E}">
        <p14:creationId xmlns:p14="http://schemas.microsoft.com/office/powerpoint/2010/main" val="361386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blank" preserve="1">
  <p:cSld name="19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83643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2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21396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reserve="1">
  <p:cSld name="3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3945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blank" preserve="1">
  <p:cSld name="4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258588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7430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blank" preserve="1">
  <p:cSld name="20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9068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blank" preserve="1">
  <p:cSld name="28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93792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blank" preserve="1">
  <p:cSld name="5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20915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41" Type="http://schemas.openxmlformats.org/officeDocument/2006/relationships/image" Target="../media/image1.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slideLayout" Target="../slideLayouts/slideLayout117.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50" Type="http://schemas.openxmlformats.org/officeDocument/2006/relationships/slideLayout" Target="../slideLayouts/slideLayout128.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41" Type="http://schemas.openxmlformats.org/officeDocument/2006/relationships/slideLayout" Target="../slideLayouts/slideLayout119.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53" Type="http://schemas.openxmlformats.org/officeDocument/2006/relationships/image" Target="../media/image1.png"/><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52" Type="http://schemas.openxmlformats.org/officeDocument/2006/relationships/image" Target="../media/image16.jpeg"/><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8" Type="http://schemas.openxmlformats.org/officeDocument/2006/relationships/slideLayout" Target="../slideLayouts/slideLayout86.xml"/><Relationship Id="rId5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9" Type="http://schemas.openxmlformats.org/officeDocument/2006/relationships/theme" Target="../theme/theme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slideLayout" Target="../slideLayouts/slideLayout166.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40" Type="http://schemas.openxmlformats.org/officeDocument/2006/relationships/image" Target="../media/image1.png"/><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8AE49408-56ED-4F5A-82E4-D3590C56C344}" type="datetime1">
              <a:rPr lang="en-US" smtClean="0"/>
              <a:t>8/7/2017</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a:t>
            </a:r>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749" r:id="rId2"/>
    <p:sldLayoutId id="2147483649" r:id="rId3"/>
    <p:sldLayoutId id="2147483662" r:id="rId4"/>
    <p:sldLayoutId id="2147483664" r:id="rId5"/>
    <p:sldLayoutId id="2147483689" r:id="rId6"/>
    <p:sldLayoutId id="2147483650" r:id="rId7"/>
    <p:sldLayoutId id="2147483663" r:id="rId8"/>
    <p:sldLayoutId id="2147483686" r:id="rId9"/>
    <p:sldLayoutId id="2147483651" r:id="rId10"/>
    <p:sldLayoutId id="2147483665" r:id="rId11"/>
    <p:sldLayoutId id="2147483669" r:id="rId12"/>
    <p:sldLayoutId id="2147483692" r:id="rId13"/>
    <p:sldLayoutId id="2147483683" r:id="rId14"/>
    <p:sldLayoutId id="2147483670" r:id="rId15"/>
    <p:sldLayoutId id="2147483652" r:id="rId16"/>
    <p:sldLayoutId id="2147483671" r:id="rId17"/>
    <p:sldLayoutId id="2147483672" r:id="rId18"/>
    <p:sldLayoutId id="2147483679" r:id="rId19"/>
    <p:sldLayoutId id="2147483685" r:id="rId20"/>
    <p:sldLayoutId id="2147483688" r:id="rId21"/>
    <p:sldLayoutId id="2147483654" r:id="rId22"/>
    <p:sldLayoutId id="2147483666" r:id="rId23"/>
    <p:sldLayoutId id="2147483655" r:id="rId24"/>
    <p:sldLayoutId id="2147483656" r:id="rId25"/>
    <p:sldLayoutId id="2147483657" r:id="rId26"/>
    <p:sldLayoutId id="2147483673" r:id="rId27"/>
    <p:sldLayoutId id="2147483674" r:id="rId28"/>
    <p:sldLayoutId id="2147483682" r:id="rId29"/>
    <p:sldLayoutId id="2147483684" r:id="rId30"/>
    <p:sldLayoutId id="2147483690" r:id="rId31"/>
    <p:sldLayoutId id="2147483691" r:id="rId32"/>
    <p:sldLayoutId id="2147483668" r:id="rId33"/>
    <p:sldLayoutId id="2147483675" r:id="rId34"/>
    <p:sldLayoutId id="2147483676" r:id="rId35"/>
    <p:sldLayoutId id="2147483667" r:id="rId36"/>
    <p:sldLayoutId id="2147483661" r:id="rId37"/>
    <p:sldLayoutId id="2147483687" r:id="rId38"/>
    <p:sldLayoutId id="2147483659" r:id="rId39"/>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8/7/2017</a:t>
            </a:fld>
            <a:endParaRPr lang="en-US" dirty="0">
              <a:solidFill>
                <a:srgbClr val="58595B"/>
              </a:solidFill>
            </a:endParaRPr>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Oracle and/or its affiliates. All rights reserved.  |</a:t>
            </a:r>
          </a:p>
        </p:txBody>
      </p:sp>
      <p:pic>
        <p:nvPicPr>
          <p:cNvPr id="16" name="Picture 15"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16639725"/>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3871" r:id="rId25"/>
    <p:sldLayoutId id="2147483872" r:id="rId26"/>
    <p:sldLayoutId id="2147483873" r:id="rId27"/>
    <p:sldLayoutId id="2147483874" r:id="rId28"/>
    <p:sldLayoutId id="2147483875" r:id="rId29"/>
    <p:sldLayoutId id="2147483876" r:id="rId30"/>
    <p:sldLayoutId id="2147483877" r:id="rId31"/>
    <p:sldLayoutId id="2147483878" r:id="rId32"/>
    <p:sldLayoutId id="2147483879" r:id="rId33"/>
    <p:sldLayoutId id="2147483880" r:id="rId34"/>
    <p:sldLayoutId id="2147483881" r:id="rId35"/>
    <p:sldLayoutId id="2147483882" r:id="rId36"/>
    <p:sldLayoutId id="2147483883" r:id="rId37"/>
    <p:sldLayoutId id="2147483884" r:id="rId38"/>
    <p:sldLayoutId id="2147483885" r:id="rId39"/>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5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grpSp>
        <p:nvGrpSpPr>
          <p:cNvPr id="4"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descr="Oracle logo in white on red staging background"/>
          <p:cNvPicPr>
            <a:picLocks noChangeAspect="1"/>
          </p:cNvPicPr>
          <p:nvPr/>
        </p:nvPicPr>
        <p:blipFill>
          <a:blip r:embed="rId5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2" name="TextBox 11"/>
          <p:cNvSpPr txBox="1"/>
          <p:nvPr userDrawn="1"/>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a:t>
            </a:r>
            <a:r>
              <a:rPr lang="en-US" sz="800" dirty="0">
                <a:solidFill>
                  <a:srgbClr val="5F5F5F">
                    <a:lumMod val="60000"/>
                    <a:lumOff val="40000"/>
                  </a:srgbClr>
                </a:solidFill>
              </a:rPr>
              <a:t>7</a:t>
            </a:r>
            <a:r>
              <a:rPr sz="800" dirty="0">
                <a:solidFill>
                  <a:srgbClr val="5F5F5F">
                    <a:lumMod val="60000"/>
                    <a:lumOff val="40000"/>
                  </a:srgbClr>
                </a:solidFill>
              </a:rPr>
              <a:t> Oracle and/or its affiliates. All rights reserved. </a:t>
            </a:r>
          </a:p>
        </p:txBody>
      </p:sp>
      <p:sp>
        <p:nvSpPr>
          <p:cNvPr id="13" name="TextBox 12"/>
          <p:cNvSpPr txBox="1"/>
          <p:nvPr userDrawn="1"/>
        </p:nvSpPr>
        <p:spPr>
          <a:xfrm>
            <a:off x="11687492" y="6556248"/>
            <a:ext cx="274320" cy="182880"/>
          </a:xfrm>
          <a:prstGeom prst="rect">
            <a:avLst/>
          </a:prstGeom>
          <a:noFill/>
        </p:spPr>
        <p:txBody>
          <a:bodyPr wrap="none" lIns="0" tIns="0" rIns="0" bIns="0" rtlCol="0" anchor="ctr" anchorCtr="0">
            <a:noAutofit/>
          </a:bodyPr>
          <a:lstStyle/>
          <a:p>
            <a:pPr algn="r"/>
            <a:fld id="{27B6AAA9-B404-481D-91B0-DC9D22029493}" type="slidenum">
              <a:rPr lang="en-US" sz="800" smtClean="0">
                <a:solidFill>
                  <a:srgbClr val="5F5F5F">
                    <a:lumMod val="60000"/>
                    <a:lumOff val="40000"/>
                  </a:srgbClr>
                </a:solidFill>
              </a:rPr>
              <a:pPr algn="r"/>
              <a:t>‹#›</a:t>
            </a:fld>
            <a:endParaRPr sz="800" dirty="0">
              <a:solidFill>
                <a:srgbClr val="5F5F5F">
                  <a:lumMod val="60000"/>
                  <a:lumOff val="40000"/>
                </a:srgbClr>
              </a:solidFill>
            </a:endParaRPr>
          </a:p>
        </p:txBody>
      </p:sp>
    </p:spTree>
    <p:extLst>
      <p:ext uri="{BB962C8B-B14F-4D97-AF65-F5344CB8AC3E}">
        <p14:creationId xmlns:p14="http://schemas.microsoft.com/office/powerpoint/2010/main" val="4257948279"/>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 id="2147483904" r:id="rId18"/>
    <p:sldLayoutId id="2147483905" r:id="rId19"/>
    <p:sldLayoutId id="2147483906" r:id="rId20"/>
    <p:sldLayoutId id="2147483907" r:id="rId21"/>
    <p:sldLayoutId id="2147483908" r:id="rId22"/>
    <p:sldLayoutId id="2147483909" r:id="rId23"/>
    <p:sldLayoutId id="2147483910" r:id="rId24"/>
    <p:sldLayoutId id="2147483911" r:id="rId25"/>
    <p:sldLayoutId id="2147483912" r:id="rId26"/>
    <p:sldLayoutId id="2147483913" r:id="rId27"/>
    <p:sldLayoutId id="2147483914" r:id="rId28"/>
    <p:sldLayoutId id="2147483915" r:id="rId29"/>
    <p:sldLayoutId id="2147483916" r:id="rId30"/>
    <p:sldLayoutId id="2147483918" r:id="rId31"/>
    <p:sldLayoutId id="2147483919" r:id="rId32"/>
    <p:sldLayoutId id="2147483920" r:id="rId33"/>
    <p:sldLayoutId id="2147483921" r:id="rId34"/>
    <p:sldLayoutId id="2147483922" r:id="rId35"/>
    <p:sldLayoutId id="2147483923" r:id="rId36"/>
    <p:sldLayoutId id="2147483924" r:id="rId37"/>
    <p:sldLayoutId id="2147483925" r:id="rId38"/>
    <p:sldLayoutId id="2147483926" r:id="rId39"/>
    <p:sldLayoutId id="2147483927" r:id="rId40"/>
    <p:sldLayoutId id="2147483928" r:id="rId41"/>
    <p:sldLayoutId id="2147483929" r:id="rId42"/>
    <p:sldLayoutId id="2147483930" r:id="rId43"/>
    <p:sldLayoutId id="2147483931" r:id="rId44"/>
    <p:sldLayoutId id="2147483932" r:id="rId45"/>
    <p:sldLayoutId id="2147483933" r:id="rId46"/>
    <p:sldLayoutId id="2147483934" r:id="rId47"/>
    <p:sldLayoutId id="2147483935" r:id="rId48"/>
    <p:sldLayoutId id="2147483936" r:id="rId49"/>
    <p:sldLayoutId id="2147483937"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pPr/>
              <a:t>8/7/2017</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758801783"/>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 id="2147483951" r:id="rId13"/>
    <p:sldLayoutId id="2147483952" r:id="rId14"/>
    <p:sldLayoutId id="2147483953" r:id="rId15"/>
    <p:sldLayoutId id="2147483954" r:id="rId16"/>
    <p:sldLayoutId id="2147483955" r:id="rId17"/>
    <p:sldLayoutId id="2147483956" r:id="rId18"/>
    <p:sldLayoutId id="2147483957" r:id="rId19"/>
    <p:sldLayoutId id="2147483958" r:id="rId20"/>
    <p:sldLayoutId id="2147483959" r:id="rId21"/>
    <p:sldLayoutId id="2147483960" r:id="rId22"/>
    <p:sldLayoutId id="2147483961" r:id="rId23"/>
    <p:sldLayoutId id="2147483962" r:id="rId24"/>
    <p:sldLayoutId id="2147483963" r:id="rId25"/>
    <p:sldLayoutId id="2147483964" r:id="rId26"/>
    <p:sldLayoutId id="2147483965" r:id="rId27"/>
    <p:sldLayoutId id="2147483966" r:id="rId28"/>
    <p:sldLayoutId id="2147483967" r:id="rId29"/>
    <p:sldLayoutId id="2147483968" r:id="rId30"/>
    <p:sldLayoutId id="2147483969" r:id="rId31"/>
    <p:sldLayoutId id="2147483970" r:id="rId32"/>
    <p:sldLayoutId id="2147483971" r:id="rId33"/>
    <p:sldLayoutId id="2147483972" r:id="rId34"/>
    <p:sldLayoutId id="2147483973" r:id="rId35"/>
    <p:sldLayoutId id="2147483974" r:id="rId36"/>
    <p:sldLayoutId id="2147483975" r:id="rId37"/>
    <p:sldLayoutId id="2147483976"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17.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13" Type="http://schemas.microsoft.com/office/2007/relationships/hdphoto" Target="../media/hdphoto2.wdp"/><Relationship Id="rId18" Type="http://schemas.openxmlformats.org/officeDocument/2006/relationships/image" Target="../media/image47.png"/><Relationship Id="rId3" Type="http://schemas.openxmlformats.org/officeDocument/2006/relationships/image" Target="../media/image1.png"/><Relationship Id="rId21" Type="http://schemas.openxmlformats.org/officeDocument/2006/relationships/image" Target="../media/image50.png"/><Relationship Id="rId7" Type="http://schemas.openxmlformats.org/officeDocument/2006/relationships/image" Target="../media/image40.png"/><Relationship Id="rId12" Type="http://schemas.openxmlformats.org/officeDocument/2006/relationships/image" Target="../media/image44.png"/><Relationship Id="rId17" Type="http://schemas.microsoft.com/office/2007/relationships/hdphoto" Target="../media/hdphoto4.wdp"/><Relationship Id="rId2" Type="http://schemas.openxmlformats.org/officeDocument/2006/relationships/notesSlide" Target="../notesSlides/notesSlide3.xml"/><Relationship Id="rId16" Type="http://schemas.openxmlformats.org/officeDocument/2006/relationships/image" Target="../media/image46.png"/><Relationship Id="rId20" Type="http://schemas.openxmlformats.org/officeDocument/2006/relationships/image" Target="../media/image49.png"/><Relationship Id="rId1" Type="http://schemas.openxmlformats.org/officeDocument/2006/relationships/slideLayout" Target="../slideLayouts/slideLayout149.xml"/><Relationship Id="rId6" Type="http://schemas.openxmlformats.org/officeDocument/2006/relationships/image" Target="../media/image39.png"/><Relationship Id="rId11" Type="http://schemas.microsoft.com/office/2007/relationships/hdphoto" Target="../media/hdphoto1.wdp"/><Relationship Id="rId5" Type="http://schemas.openxmlformats.org/officeDocument/2006/relationships/image" Target="../media/image38.png"/><Relationship Id="rId15" Type="http://schemas.microsoft.com/office/2007/relationships/hdphoto" Target="../media/hdphoto3.wdp"/><Relationship Id="rId10" Type="http://schemas.openxmlformats.org/officeDocument/2006/relationships/image" Target="../media/image43.png"/><Relationship Id="rId19" Type="http://schemas.openxmlformats.org/officeDocument/2006/relationships/image" Target="../media/image48.png"/><Relationship Id="rId4" Type="http://schemas.openxmlformats.org/officeDocument/2006/relationships/image" Target="../media/image37.tiff"/><Relationship Id="rId9" Type="http://schemas.openxmlformats.org/officeDocument/2006/relationships/image" Target="../media/image42.png"/><Relationship Id="rId14" Type="http://schemas.openxmlformats.org/officeDocument/2006/relationships/image" Target="../media/image45.png"/><Relationship Id="rId22"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hyperlink" Target="http://solutionengineering.us.oracle.com/site/" TargetMode="External"/><Relationship Id="rId2" Type="http://schemas.openxmlformats.org/officeDocument/2006/relationships/image" Target="../media/image52.png"/><Relationship Id="rId1" Type="http://schemas.openxmlformats.org/officeDocument/2006/relationships/slideLayout" Target="../slideLayouts/slideLayout1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7"/>
          <p:cNvSpPr txBox="1">
            <a:spLocks/>
          </p:cNvSpPr>
          <p:nvPr/>
        </p:nvSpPr>
        <p:spPr>
          <a:xfrm>
            <a:off x="6698627" y="5619297"/>
            <a:ext cx="4565788" cy="109061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Calibri"/>
                <a:ea typeface="+mn-ea"/>
                <a:cs typeface="+mn-cs"/>
              </a:rPr>
              <a:t>August 2017</a:t>
            </a:r>
          </a:p>
        </p:txBody>
      </p:sp>
      <p:grpSp>
        <p:nvGrpSpPr>
          <p:cNvPr id="6" name="Group 5"/>
          <p:cNvGrpSpPr/>
          <p:nvPr/>
        </p:nvGrpSpPr>
        <p:grpSpPr>
          <a:xfrm>
            <a:off x="4930218" y="1344705"/>
            <a:ext cx="9272771" cy="1202252"/>
            <a:chOff x="4822641" y="2286000"/>
            <a:chExt cx="9272771" cy="1202252"/>
          </a:xfrm>
        </p:grpSpPr>
        <p:sp>
          <p:nvSpPr>
            <p:cNvPr id="24" name="Parallelogram 23"/>
            <p:cNvSpPr/>
            <p:nvPr/>
          </p:nvSpPr>
          <p:spPr>
            <a:xfrm>
              <a:off x="4822641" y="2286000"/>
              <a:ext cx="9272771" cy="1202252"/>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TextBox 24"/>
            <p:cNvSpPr txBox="1"/>
            <p:nvPr/>
          </p:nvSpPr>
          <p:spPr>
            <a:xfrm>
              <a:off x="5381397" y="2523817"/>
              <a:ext cx="6985093" cy="726618"/>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Calibri"/>
                  <a:ea typeface="Calibri" charset="0"/>
                  <a:cs typeface="Calibri" charset="0"/>
                </a:rPr>
                <a:t>NATD SEaaS Service</a:t>
              </a:r>
              <a:r>
                <a:rPr kumimoji="0" lang="en-US" sz="4800" b="0" i="0" u="none" strike="noStrike" kern="1200" cap="none" spc="0" normalizeH="0" noProof="0" dirty="0">
                  <a:ln>
                    <a:noFill/>
                  </a:ln>
                  <a:solidFill>
                    <a:srgbClr val="FFFFFF"/>
                  </a:solidFill>
                  <a:effectLst/>
                  <a:uLnTx/>
                  <a:uFillTx/>
                  <a:latin typeface="Calibri"/>
                  <a:ea typeface="Calibri" charset="0"/>
                  <a:cs typeface="Calibri" charset="0"/>
                </a:rPr>
                <a:t> Catalog</a:t>
              </a:r>
              <a:endParaRPr kumimoji="0" lang="en-US" sz="4800" b="0" i="0" u="none" strike="noStrike" kern="1200" cap="none" spc="0" normalizeH="0" baseline="0" noProof="0" dirty="0">
                <a:ln>
                  <a:noFill/>
                </a:ln>
                <a:solidFill>
                  <a:srgbClr val="FFFFFF"/>
                </a:solidFill>
                <a:effectLst/>
                <a:uLnTx/>
                <a:uFillTx/>
                <a:latin typeface="Calibri"/>
                <a:ea typeface="Calibri" charset="0"/>
                <a:cs typeface="Calibri" charset="0"/>
              </a:endParaRPr>
            </a:p>
          </p:txBody>
        </p:sp>
      </p:grpSp>
    </p:spTree>
    <p:extLst>
      <p:ext uri="{BB962C8B-B14F-4D97-AF65-F5344CB8AC3E}">
        <p14:creationId xmlns:p14="http://schemas.microsoft.com/office/powerpoint/2010/main" val="53127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Confidential – Oracle Internal</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2</a:t>
            </a:fld>
            <a:endParaRPr lang="en-US" dirty="0"/>
          </a:p>
        </p:txBody>
      </p:sp>
      <p:sp>
        <p:nvSpPr>
          <p:cNvPr id="4" name="Title 3"/>
          <p:cNvSpPr>
            <a:spLocks noGrp="1"/>
          </p:cNvSpPr>
          <p:nvPr>
            <p:ph type="title"/>
          </p:nvPr>
        </p:nvSpPr>
        <p:spPr>
          <a:xfrm>
            <a:off x="531812" y="333625"/>
            <a:ext cx="11125200" cy="302840"/>
          </a:xfrm>
        </p:spPr>
        <p:txBody>
          <a:bodyPr/>
          <a:lstStyle/>
          <a:p>
            <a:pPr algn="ctr"/>
            <a:r>
              <a:rPr lang="en-US" sz="2400" dirty="0">
                <a:solidFill>
                  <a:schemeClr val="accent1"/>
                </a:solidFill>
              </a:rPr>
              <a:t>NATD Solution Engineering Service Catalog</a:t>
            </a:r>
          </a:p>
        </p:txBody>
      </p:sp>
      <p:sp>
        <p:nvSpPr>
          <p:cNvPr id="5" name="Rectangle: Rounded Corners 4"/>
          <p:cNvSpPr/>
          <p:nvPr/>
        </p:nvSpPr>
        <p:spPr bwMode="gray">
          <a:xfrm>
            <a:off x="390418" y="750012"/>
            <a:ext cx="11435137" cy="4077161"/>
          </a:xfrm>
          <a:prstGeom prst="roundRect">
            <a:avLst>
              <a:gd name="adj" fmla="val 2518"/>
            </a:avLst>
          </a:prstGeom>
          <a:noFill/>
          <a:ln w="15875">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6" name="Rectangle: Rounded Corners 5"/>
          <p:cNvSpPr/>
          <p:nvPr/>
        </p:nvSpPr>
        <p:spPr bwMode="gray">
          <a:xfrm>
            <a:off x="378434" y="4912383"/>
            <a:ext cx="11435137" cy="1270944"/>
          </a:xfrm>
          <a:prstGeom prst="roundRect">
            <a:avLst>
              <a:gd name="adj" fmla="val 2518"/>
            </a:avLst>
          </a:prstGeom>
          <a:noFill/>
          <a:ln w="15875">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ffectLst>
                <a:outerShdw blurRad="38100" dist="38100" dir="2700000" algn="tl">
                  <a:srgbClr val="000000">
                    <a:alpha val="43137"/>
                  </a:srgbClr>
                </a:outerShdw>
              </a:effectLst>
            </a:endParaRPr>
          </a:p>
        </p:txBody>
      </p:sp>
      <p:sp>
        <p:nvSpPr>
          <p:cNvPr id="8" name="TextBox 7"/>
          <p:cNvSpPr txBox="1"/>
          <p:nvPr/>
        </p:nvSpPr>
        <p:spPr>
          <a:xfrm>
            <a:off x="531812" y="855765"/>
            <a:ext cx="4494540" cy="249299"/>
          </a:xfrm>
          <a:prstGeom prst="rect">
            <a:avLst/>
          </a:prstGeom>
          <a:noFill/>
        </p:spPr>
        <p:txBody>
          <a:bodyPr wrap="square" lIns="0" tIns="0" rIns="0" bIns="0" rtlCol="0">
            <a:spAutoFit/>
          </a:bodyPr>
          <a:lstStyle/>
          <a:p>
            <a:pPr>
              <a:lnSpc>
                <a:spcPct val="90000"/>
              </a:lnSpc>
            </a:pPr>
            <a:r>
              <a:rPr lang="en-US" dirty="0">
                <a:latin typeface="+mj-lt"/>
                <a:cs typeface="Arial" panose="020B0604020202020204" pitchFamily="34" charset="0"/>
              </a:rPr>
              <a:t>Cloud Execution Framework Services</a:t>
            </a:r>
            <a:endParaRPr lang="en-US" b="1" dirty="0">
              <a:latin typeface="Arial" panose="020B0604020202020204" pitchFamily="34" charset="0"/>
              <a:cs typeface="Arial" panose="020B0604020202020204" pitchFamily="34" charset="0"/>
            </a:endParaRPr>
          </a:p>
        </p:txBody>
      </p:sp>
      <p:sp>
        <p:nvSpPr>
          <p:cNvPr id="9" name="TextBox 8"/>
          <p:cNvSpPr txBox="1"/>
          <p:nvPr/>
        </p:nvSpPr>
        <p:spPr>
          <a:xfrm>
            <a:off x="531812" y="5029797"/>
            <a:ext cx="4494540" cy="249299"/>
          </a:xfrm>
          <a:prstGeom prst="rect">
            <a:avLst/>
          </a:prstGeom>
          <a:noFill/>
          <a:ln>
            <a:noFill/>
          </a:ln>
        </p:spPr>
        <p:txBody>
          <a:bodyPr wrap="square" lIns="0" tIns="0" rIns="0" bIns="0" rtlCol="0">
            <a:spAutoFit/>
          </a:bodyPr>
          <a:lstStyle/>
          <a:p>
            <a:pPr>
              <a:lnSpc>
                <a:spcPct val="90000"/>
              </a:lnSpc>
            </a:pPr>
            <a:r>
              <a:rPr lang="en-US" dirty="0">
                <a:latin typeface="+mj-lt"/>
                <a:cs typeface="Arial" panose="020B0604020202020204" pitchFamily="34" charset="0"/>
              </a:rPr>
              <a:t>Foundational SE Service</a:t>
            </a:r>
            <a:endParaRPr lang="en-US" b="1" dirty="0">
              <a:latin typeface="Arial" panose="020B0604020202020204" pitchFamily="34" charset="0"/>
              <a:cs typeface="Arial" panose="020B0604020202020204" pitchFamily="34" charset="0"/>
            </a:endParaRPr>
          </a:p>
        </p:txBody>
      </p:sp>
      <p:sp>
        <p:nvSpPr>
          <p:cNvPr id="11" name="Rectangle: Rounded Corners 10"/>
          <p:cNvSpPr/>
          <p:nvPr/>
        </p:nvSpPr>
        <p:spPr bwMode="gray">
          <a:xfrm>
            <a:off x="708917" y="1849349"/>
            <a:ext cx="2229493" cy="672837"/>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Deliver a Cloud Day</a:t>
            </a:r>
          </a:p>
        </p:txBody>
      </p:sp>
      <p:sp>
        <p:nvSpPr>
          <p:cNvPr id="12" name="Rectangle: Rounded Corners 11"/>
          <p:cNvSpPr/>
          <p:nvPr/>
        </p:nvSpPr>
        <p:spPr bwMode="gray">
          <a:xfrm>
            <a:off x="707206" y="2597650"/>
            <a:ext cx="2229493" cy="672837"/>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Support a Marketing Event</a:t>
            </a:r>
          </a:p>
        </p:txBody>
      </p:sp>
      <p:sp>
        <p:nvSpPr>
          <p:cNvPr id="13" name="Rectangle: Rounded Corners 12"/>
          <p:cNvSpPr/>
          <p:nvPr/>
        </p:nvSpPr>
        <p:spPr bwMode="gray">
          <a:xfrm>
            <a:off x="705496" y="3356223"/>
            <a:ext cx="2229493" cy="672837"/>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Build an Executive Briefing</a:t>
            </a:r>
          </a:p>
        </p:txBody>
      </p:sp>
      <p:sp>
        <p:nvSpPr>
          <p:cNvPr id="14" name="Rectangle: Rounded Corners 13"/>
          <p:cNvSpPr/>
          <p:nvPr/>
        </p:nvSpPr>
        <p:spPr bwMode="gray">
          <a:xfrm>
            <a:off x="1144718" y="4230568"/>
            <a:ext cx="1351048" cy="459051"/>
          </a:xfrm>
          <a:prstGeom prst="roundRect">
            <a:avLst/>
          </a:prstGeom>
          <a:solidFill>
            <a:schemeClr val="bg1">
              <a:lumMod val="95000"/>
            </a:schemeClr>
          </a:solidFill>
          <a:ln w="15875">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tx1"/>
                </a:solidFill>
              </a:rPr>
              <a:t>Account</a:t>
            </a:r>
            <a:br>
              <a:rPr lang="en-US" sz="1200" b="1" dirty="0">
                <a:solidFill>
                  <a:schemeClr val="tx1"/>
                </a:solidFill>
              </a:rPr>
            </a:br>
            <a:r>
              <a:rPr lang="en-US" sz="1200" b="1" dirty="0">
                <a:solidFill>
                  <a:schemeClr val="tx1"/>
                </a:solidFill>
              </a:rPr>
              <a:t>Planning</a:t>
            </a:r>
          </a:p>
        </p:txBody>
      </p:sp>
      <p:sp>
        <p:nvSpPr>
          <p:cNvPr id="17" name="Rectangle: Rounded Corners 16"/>
          <p:cNvSpPr/>
          <p:nvPr/>
        </p:nvSpPr>
        <p:spPr bwMode="gray">
          <a:xfrm>
            <a:off x="3553147" y="1847639"/>
            <a:ext cx="2229493" cy="672837"/>
          </a:xfrm>
          <a:prstGeom prst="round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Develop a Cloud Vision</a:t>
            </a:r>
          </a:p>
        </p:txBody>
      </p:sp>
      <p:sp>
        <p:nvSpPr>
          <p:cNvPr id="18" name="Rectangle: Rounded Corners 17"/>
          <p:cNvSpPr/>
          <p:nvPr/>
        </p:nvSpPr>
        <p:spPr bwMode="gray">
          <a:xfrm>
            <a:off x="3551436" y="2595940"/>
            <a:ext cx="2229493" cy="672837"/>
          </a:xfrm>
          <a:prstGeom prst="round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Develop a Value Hypothesis</a:t>
            </a:r>
          </a:p>
        </p:txBody>
      </p:sp>
      <p:sp>
        <p:nvSpPr>
          <p:cNvPr id="19" name="Rectangle: Rounded Corners 18"/>
          <p:cNvSpPr/>
          <p:nvPr/>
        </p:nvSpPr>
        <p:spPr bwMode="gray">
          <a:xfrm>
            <a:off x="3549726" y="3354513"/>
            <a:ext cx="2229493" cy="672837"/>
          </a:xfrm>
          <a:prstGeom prst="round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Create a Packaged Proposal</a:t>
            </a:r>
          </a:p>
        </p:txBody>
      </p:sp>
      <p:sp>
        <p:nvSpPr>
          <p:cNvPr id="20" name="Rectangle: Rounded Corners 19"/>
          <p:cNvSpPr/>
          <p:nvPr/>
        </p:nvSpPr>
        <p:spPr bwMode="gray">
          <a:xfrm>
            <a:off x="3988948" y="4228858"/>
            <a:ext cx="1351048" cy="459051"/>
          </a:xfrm>
          <a:prstGeom prst="roundRect">
            <a:avLst/>
          </a:prstGeom>
          <a:solidFill>
            <a:schemeClr val="bg1">
              <a:lumMod val="95000"/>
            </a:schemeClr>
          </a:solidFill>
          <a:ln w="1587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tx1"/>
                </a:solidFill>
              </a:rPr>
              <a:t>Opportunity</a:t>
            </a:r>
            <a:br>
              <a:rPr lang="en-US" sz="1200" b="1" dirty="0">
                <a:solidFill>
                  <a:schemeClr val="tx1"/>
                </a:solidFill>
              </a:rPr>
            </a:br>
            <a:r>
              <a:rPr lang="en-US" sz="1200" b="1" dirty="0">
                <a:solidFill>
                  <a:schemeClr val="tx1"/>
                </a:solidFill>
              </a:rPr>
              <a:t>Planning</a:t>
            </a:r>
          </a:p>
        </p:txBody>
      </p:sp>
      <p:sp>
        <p:nvSpPr>
          <p:cNvPr id="22" name="Rectangle: Rounded Corners 21"/>
          <p:cNvSpPr/>
          <p:nvPr/>
        </p:nvSpPr>
        <p:spPr bwMode="gray">
          <a:xfrm>
            <a:off x="6417924" y="1845929"/>
            <a:ext cx="2229493" cy="672837"/>
          </a:xfrm>
          <a:prstGeom prst="roundRect">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Design a Cloud Solution</a:t>
            </a:r>
          </a:p>
        </p:txBody>
      </p:sp>
      <p:sp>
        <p:nvSpPr>
          <p:cNvPr id="23" name="Rectangle: Rounded Corners 22"/>
          <p:cNvSpPr/>
          <p:nvPr/>
        </p:nvSpPr>
        <p:spPr bwMode="gray">
          <a:xfrm>
            <a:off x="6416213" y="2594230"/>
            <a:ext cx="2229493" cy="672837"/>
          </a:xfrm>
          <a:prstGeom prst="roundRect">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Build a           POC</a:t>
            </a:r>
          </a:p>
        </p:txBody>
      </p:sp>
      <p:sp>
        <p:nvSpPr>
          <p:cNvPr id="24" name="Rectangle: Rounded Corners 23"/>
          <p:cNvSpPr/>
          <p:nvPr/>
        </p:nvSpPr>
        <p:spPr bwMode="gray">
          <a:xfrm>
            <a:off x="6414503" y="3352803"/>
            <a:ext cx="2229493" cy="672837"/>
          </a:xfrm>
          <a:prstGeom prst="roundRect">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Build a Business Case</a:t>
            </a:r>
          </a:p>
        </p:txBody>
      </p:sp>
      <p:sp>
        <p:nvSpPr>
          <p:cNvPr id="25" name="Rectangle: Rounded Corners 24"/>
          <p:cNvSpPr/>
          <p:nvPr/>
        </p:nvSpPr>
        <p:spPr bwMode="gray">
          <a:xfrm>
            <a:off x="6853725" y="4227148"/>
            <a:ext cx="1351048" cy="459051"/>
          </a:xfrm>
          <a:prstGeom prst="roundRect">
            <a:avLst/>
          </a:prstGeom>
          <a:solidFill>
            <a:schemeClr val="bg1">
              <a:lumMod val="95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tx1"/>
                </a:solidFill>
              </a:rPr>
              <a:t>Sales to Success</a:t>
            </a:r>
            <a:br>
              <a:rPr lang="en-US" sz="1200" b="1" dirty="0">
                <a:solidFill>
                  <a:schemeClr val="tx1"/>
                </a:solidFill>
              </a:rPr>
            </a:br>
            <a:r>
              <a:rPr lang="en-US" sz="1200" b="1" dirty="0">
                <a:solidFill>
                  <a:schemeClr val="tx1"/>
                </a:solidFill>
              </a:rPr>
              <a:t>Planning</a:t>
            </a:r>
          </a:p>
        </p:txBody>
      </p:sp>
      <p:sp>
        <p:nvSpPr>
          <p:cNvPr id="27" name="Rectangle: Rounded Corners 26"/>
          <p:cNvSpPr/>
          <p:nvPr/>
        </p:nvSpPr>
        <p:spPr bwMode="gray">
          <a:xfrm>
            <a:off x="9282697" y="1844219"/>
            <a:ext cx="2229493" cy="672837"/>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Adopt a Cloud Solution</a:t>
            </a:r>
          </a:p>
        </p:txBody>
      </p:sp>
      <p:sp>
        <p:nvSpPr>
          <p:cNvPr id="28" name="Rectangle: Rounded Corners 27"/>
          <p:cNvSpPr/>
          <p:nvPr/>
        </p:nvSpPr>
        <p:spPr bwMode="gray">
          <a:xfrm>
            <a:off x="9280986" y="2592520"/>
            <a:ext cx="2229493" cy="672837"/>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Support Onboarding</a:t>
            </a:r>
          </a:p>
        </p:txBody>
      </p:sp>
      <p:sp>
        <p:nvSpPr>
          <p:cNvPr id="29" name="Rectangle: Rounded Corners 28"/>
          <p:cNvSpPr/>
          <p:nvPr/>
        </p:nvSpPr>
        <p:spPr bwMode="gray">
          <a:xfrm>
            <a:off x="9279276" y="3351093"/>
            <a:ext cx="2229493" cy="672837"/>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Deliver a Health Check</a:t>
            </a:r>
          </a:p>
        </p:txBody>
      </p:sp>
      <p:sp>
        <p:nvSpPr>
          <p:cNvPr id="30" name="Rectangle: Rounded Corners 29"/>
          <p:cNvSpPr/>
          <p:nvPr/>
        </p:nvSpPr>
        <p:spPr bwMode="gray">
          <a:xfrm>
            <a:off x="9718498" y="4225438"/>
            <a:ext cx="1351048" cy="459051"/>
          </a:xfrm>
          <a:prstGeom prst="roundRect">
            <a:avLst/>
          </a:prstGeom>
          <a:solidFill>
            <a:schemeClr val="bg1">
              <a:lumMod val="95000"/>
            </a:schemeClr>
          </a:solidFill>
          <a:ln w="15875">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tx1"/>
                </a:solidFill>
              </a:rPr>
              <a:t>Renewal</a:t>
            </a:r>
            <a:br>
              <a:rPr lang="en-US" sz="1200" b="1" dirty="0">
                <a:solidFill>
                  <a:schemeClr val="tx1"/>
                </a:solidFill>
              </a:rPr>
            </a:br>
            <a:r>
              <a:rPr lang="en-US" sz="1200" b="1" dirty="0">
                <a:solidFill>
                  <a:schemeClr val="tx1"/>
                </a:solidFill>
              </a:rPr>
              <a:t>Planning</a:t>
            </a:r>
          </a:p>
        </p:txBody>
      </p:sp>
      <p:sp>
        <p:nvSpPr>
          <p:cNvPr id="31" name="Rectangle: Rounded Corners 30"/>
          <p:cNvSpPr/>
          <p:nvPr/>
        </p:nvSpPr>
        <p:spPr bwMode="gray">
          <a:xfrm>
            <a:off x="500990" y="5396510"/>
            <a:ext cx="1204521" cy="706339"/>
          </a:xfrm>
          <a:prstGeom prst="round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Customer</a:t>
            </a:r>
            <a:br>
              <a:rPr lang="en-US" sz="1200" b="1" dirty="0">
                <a:solidFill>
                  <a:schemeClr val="bg1"/>
                </a:solidFill>
                <a:effectLst>
                  <a:outerShdw blurRad="38100" dist="38100" dir="2700000" algn="tl">
                    <a:srgbClr val="000000">
                      <a:alpha val="43137"/>
                    </a:srgbClr>
                  </a:outerShdw>
                </a:effectLst>
              </a:rPr>
            </a:br>
            <a:r>
              <a:rPr lang="en-US" sz="1200" b="1" dirty="0">
                <a:solidFill>
                  <a:schemeClr val="bg1"/>
                </a:solidFill>
                <a:effectLst>
                  <a:outerShdw blurRad="38100" dist="38100" dir="2700000" algn="tl">
                    <a:srgbClr val="000000">
                      <a:alpha val="43137"/>
                    </a:srgbClr>
                  </a:outerShdw>
                </a:effectLst>
              </a:rPr>
              <a:t>Discovery</a:t>
            </a:r>
          </a:p>
        </p:txBody>
      </p:sp>
      <p:sp>
        <p:nvSpPr>
          <p:cNvPr id="32" name="Rectangle: Rounded Corners 31"/>
          <p:cNvSpPr/>
          <p:nvPr/>
        </p:nvSpPr>
        <p:spPr bwMode="gray">
          <a:xfrm>
            <a:off x="1917111" y="5394800"/>
            <a:ext cx="1204521" cy="706339"/>
          </a:xfrm>
          <a:prstGeom prst="round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Platform</a:t>
            </a:r>
            <a:br>
              <a:rPr lang="en-US" sz="1200" b="1" dirty="0">
                <a:solidFill>
                  <a:schemeClr val="bg1"/>
                </a:solidFill>
                <a:effectLst>
                  <a:outerShdw blurRad="38100" dist="38100" dir="2700000" algn="tl">
                    <a:srgbClr val="000000">
                      <a:alpha val="43137"/>
                    </a:srgbClr>
                  </a:outerShdw>
                </a:effectLst>
              </a:rPr>
            </a:br>
            <a:r>
              <a:rPr lang="en-US" sz="1200" b="1" dirty="0">
                <a:solidFill>
                  <a:schemeClr val="bg1"/>
                </a:solidFill>
                <a:effectLst>
                  <a:outerShdw blurRad="38100" dist="38100" dir="2700000" algn="tl">
                    <a:srgbClr val="000000">
                      <a:alpha val="43137"/>
                    </a:srgbClr>
                  </a:outerShdw>
                </a:effectLst>
              </a:rPr>
              <a:t>Assessments</a:t>
            </a:r>
          </a:p>
        </p:txBody>
      </p:sp>
      <p:sp>
        <p:nvSpPr>
          <p:cNvPr id="33" name="Rectangle: Rounded Corners 32"/>
          <p:cNvSpPr/>
          <p:nvPr/>
        </p:nvSpPr>
        <p:spPr bwMode="gray">
          <a:xfrm>
            <a:off x="3353777" y="5393090"/>
            <a:ext cx="1204521" cy="706339"/>
          </a:xfrm>
          <a:prstGeom prst="round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Hands-on</a:t>
            </a:r>
            <a:br>
              <a:rPr lang="en-US" sz="1200" b="1" dirty="0">
                <a:solidFill>
                  <a:schemeClr val="bg1"/>
                </a:solidFill>
                <a:effectLst>
                  <a:outerShdw blurRad="38100" dist="38100" dir="2700000" algn="tl">
                    <a:srgbClr val="000000">
                      <a:alpha val="43137"/>
                    </a:srgbClr>
                  </a:outerShdw>
                </a:effectLst>
              </a:rPr>
            </a:br>
            <a:r>
              <a:rPr lang="en-US" sz="1200" b="1" dirty="0">
                <a:solidFill>
                  <a:schemeClr val="bg1"/>
                </a:solidFill>
                <a:effectLst>
                  <a:outerShdw blurRad="38100" dist="38100" dir="2700000" algn="tl">
                    <a:srgbClr val="000000">
                      <a:alpha val="43137"/>
                    </a:srgbClr>
                  </a:outerShdw>
                </a:effectLst>
              </a:rPr>
              <a:t>Workshops</a:t>
            </a:r>
          </a:p>
        </p:txBody>
      </p:sp>
      <p:sp>
        <p:nvSpPr>
          <p:cNvPr id="34" name="Rectangle: Rounded Corners 33"/>
          <p:cNvSpPr/>
          <p:nvPr/>
        </p:nvSpPr>
        <p:spPr bwMode="gray">
          <a:xfrm>
            <a:off x="4780170" y="5391380"/>
            <a:ext cx="1204521" cy="706339"/>
          </a:xfrm>
          <a:prstGeom prst="round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Customer</a:t>
            </a:r>
            <a:br>
              <a:rPr lang="en-US" sz="1200" b="1" dirty="0">
                <a:solidFill>
                  <a:schemeClr val="bg1"/>
                </a:solidFill>
                <a:effectLst>
                  <a:outerShdw blurRad="38100" dist="38100" dir="2700000" algn="tl">
                    <a:srgbClr val="000000">
                      <a:alpha val="43137"/>
                    </a:srgbClr>
                  </a:outerShdw>
                </a:effectLst>
              </a:rPr>
            </a:br>
            <a:r>
              <a:rPr lang="en-US" sz="1200" b="1" dirty="0">
                <a:solidFill>
                  <a:schemeClr val="bg1"/>
                </a:solidFill>
                <a:effectLst>
                  <a:outerShdw blurRad="38100" dist="38100" dir="2700000" algn="tl">
                    <a:srgbClr val="000000">
                      <a:alpha val="43137"/>
                    </a:srgbClr>
                  </a:outerShdw>
                </a:effectLst>
              </a:rPr>
              <a:t>Demos</a:t>
            </a:r>
          </a:p>
        </p:txBody>
      </p:sp>
      <p:sp>
        <p:nvSpPr>
          <p:cNvPr id="35" name="Rectangle: Rounded Corners 34"/>
          <p:cNvSpPr/>
          <p:nvPr/>
        </p:nvSpPr>
        <p:spPr bwMode="gray">
          <a:xfrm>
            <a:off x="6216836" y="5389670"/>
            <a:ext cx="1204521" cy="706339"/>
          </a:xfrm>
          <a:prstGeom prst="round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RFx </a:t>
            </a:r>
            <a:br>
              <a:rPr lang="en-US" sz="1200" b="1" dirty="0">
                <a:solidFill>
                  <a:schemeClr val="bg1"/>
                </a:solidFill>
                <a:effectLst>
                  <a:outerShdw blurRad="38100" dist="38100" dir="2700000" algn="tl">
                    <a:srgbClr val="000000">
                      <a:alpha val="43137"/>
                    </a:srgbClr>
                  </a:outerShdw>
                </a:effectLst>
              </a:rPr>
            </a:br>
            <a:r>
              <a:rPr lang="en-US" sz="1200" b="1" dirty="0">
                <a:solidFill>
                  <a:schemeClr val="bg1"/>
                </a:solidFill>
                <a:effectLst>
                  <a:outerShdw blurRad="38100" dist="38100" dir="2700000" algn="tl">
                    <a:srgbClr val="000000">
                      <a:alpha val="43137"/>
                    </a:srgbClr>
                  </a:outerShdw>
                </a:effectLst>
              </a:rPr>
              <a:t>Response Support</a:t>
            </a:r>
          </a:p>
        </p:txBody>
      </p:sp>
      <p:sp>
        <p:nvSpPr>
          <p:cNvPr id="36" name="Rectangle: Rounded Corners 35"/>
          <p:cNvSpPr/>
          <p:nvPr/>
        </p:nvSpPr>
        <p:spPr bwMode="gray">
          <a:xfrm>
            <a:off x="7643227" y="5398233"/>
            <a:ext cx="1204521" cy="706339"/>
          </a:xfrm>
          <a:prstGeom prst="round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Sizing, Quoting </a:t>
            </a:r>
            <a:br>
              <a:rPr lang="en-US" sz="1200" b="1" dirty="0">
                <a:solidFill>
                  <a:schemeClr val="bg1"/>
                </a:solidFill>
                <a:effectLst>
                  <a:outerShdw blurRad="38100" dist="38100" dir="2700000" algn="tl">
                    <a:srgbClr val="000000">
                      <a:alpha val="43137"/>
                    </a:srgbClr>
                  </a:outerShdw>
                </a:effectLst>
              </a:rPr>
            </a:br>
            <a:r>
              <a:rPr lang="en-US" sz="1200" b="1" dirty="0">
                <a:solidFill>
                  <a:schemeClr val="bg1"/>
                </a:solidFill>
                <a:effectLst>
                  <a:outerShdw blurRad="38100" dist="38100" dir="2700000" algn="tl">
                    <a:srgbClr val="000000">
                      <a:alpha val="43137"/>
                    </a:srgbClr>
                  </a:outerShdw>
                </a:effectLst>
              </a:rPr>
              <a:t>&amp; Configuration</a:t>
            </a:r>
            <a:br>
              <a:rPr lang="en-US" sz="1200" b="1" dirty="0">
                <a:solidFill>
                  <a:schemeClr val="bg1"/>
                </a:solidFill>
                <a:effectLst>
                  <a:outerShdw blurRad="38100" dist="38100" dir="2700000" algn="tl">
                    <a:srgbClr val="000000">
                      <a:alpha val="43137"/>
                    </a:srgbClr>
                  </a:outerShdw>
                </a:effectLst>
              </a:rPr>
            </a:br>
            <a:r>
              <a:rPr lang="en-US" sz="1200" b="1" dirty="0">
                <a:solidFill>
                  <a:schemeClr val="bg1"/>
                </a:solidFill>
                <a:effectLst>
                  <a:outerShdw blurRad="38100" dist="38100" dir="2700000" algn="tl">
                    <a:srgbClr val="000000">
                      <a:alpha val="43137"/>
                    </a:srgbClr>
                  </a:outerShdw>
                </a:effectLst>
              </a:rPr>
              <a:t>Support</a:t>
            </a:r>
          </a:p>
        </p:txBody>
      </p:sp>
      <p:sp>
        <p:nvSpPr>
          <p:cNvPr id="37" name="Rectangle: Rounded Corners 36"/>
          <p:cNvSpPr/>
          <p:nvPr/>
        </p:nvSpPr>
        <p:spPr bwMode="gray">
          <a:xfrm>
            <a:off x="9059344" y="5396523"/>
            <a:ext cx="1204521" cy="706339"/>
          </a:xfrm>
          <a:prstGeom prst="round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Project</a:t>
            </a:r>
            <a:br>
              <a:rPr lang="en-US" sz="1200" b="1" dirty="0">
                <a:solidFill>
                  <a:schemeClr val="bg1"/>
                </a:solidFill>
                <a:effectLst>
                  <a:outerShdw blurRad="38100" dist="38100" dir="2700000" algn="tl">
                    <a:srgbClr val="000000">
                      <a:alpha val="43137"/>
                    </a:srgbClr>
                  </a:outerShdw>
                </a:effectLst>
              </a:rPr>
            </a:br>
            <a:r>
              <a:rPr lang="en-US" sz="1200" b="1" dirty="0">
                <a:solidFill>
                  <a:schemeClr val="bg1"/>
                </a:solidFill>
                <a:effectLst>
                  <a:outerShdw blurRad="38100" dist="38100" dir="2700000" algn="tl">
                    <a:srgbClr val="000000">
                      <a:alpha val="43137"/>
                    </a:srgbClr>
                  </a:outerShdw>
                </a:effectLst>
              </a:rPr>
              <a:t>Management</a:t>
            </a:r>
            <a:br>
              <a:rPr lang="en-US" sz="1200" b="1" dirty="0">
                <a:solidFill>
                  <a:schemeClr val="bg1"/>
                </a:solidFill>
                <a:effectLst>
                  <a:outerShdw blurRad="38100" dist="38100" dir="2700000" algn="tl">
                    <a:srgbClr val="000000">
                      <a:alpha val="43137"/>
                    </a:srgbClr>
                  </a:outerShdw>
                </a:effectLst>
              </a:rPr>
            </a:br>
            <a:r>
              <a:rPr lang="en-US" sz="1200" b="1" dirty="0">
                <a:solidFill>
                  <a:schemeClr val="bg1"/>
                </a:solidFill>
                <a:effectLst>
                  <a:outerShdw blurRad="38100" dist="38100" dir="2700000" algn="tl">
                    <a:srgbClr val="000000">
                      <a:alpha val="43137"/>
                    </a:srgbClr>
                  </a:outerShdw>
                </a:effectLst>
              </a:rPr>
              <a:t>Support</a:t>
            </a:r>
          </a:p>
        </p:txBody>
      </p:sp>
      <p:sp>
        <p:nvSpPr>
          <p:cNvPr id="38" name="Rectangle: Rounded Corners 37"/>
          <p:cNvSpPr/>
          <p:nvPr/>
        </p:nvSpPr>
        <p:spPr bwMode="gray">
          <a:xfrm>
            <a:off x="10485738" y="5405087"/>
            <a:ext cx="1204521" cy="706339"/>
          </a:xfrm>
          <a:prstGeom prst="roundRect">
            <a:avLst/>
          </a:prstGeom>
          <a:solidFill>
            <a:schemeClr val="bg1">
              <a:lumMod val="95000"/>
            </a:schemeClr>
          </a:solidFill>
          <a:ln w="158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tx1"/>
                </a:solidFill>
              </a:rPr>
              <a:t>Reusable</a:t>
            </a:r>
            <a:br>
              <a:rPr lang="en-US" sz="1200" b="1" dirty="0">
                <a:solidFill>
                  <a:schemeClr val="tx1"/>
                </a:solidFill>
              </a:rPr>
            </a:br>
            <a:r>
              <a:rPr lang="en-US" sz="1200" b="1" dirty="0">
                <a:solidFill>
                  <a:schemeClr val="tx1"/>
                </a:solidFill>
              </a:rPr>
              <a:t>Asset</a:t>
            </a:r>
            <a:br>
              <a:rPr lang="en-US" sz="1200" b="1" dirty="0">
                <a:solidFill>
                  <a:schemeClr val="tx1"/>
                </a:solidFill>
              </a:rPr>
            </a:br>
            <a:r>
              <a:rPr lang="en-US" sz="1200" b="1" dirty="0">
                <a:solidFill>
                  <a:schemeClr val="tx1"/>
                </a:solidFill>
              </a:rPr>
              <a:t>Harvesting</a:t>
            </a:r>
          </a:p>
        </p:txBody>
      </p:sp>
      <p:sp>
        <p:nvSpPr>
          <p:cNvPr id="39" name="TextBox 38"/>
          <p:cNvSpPr txBox="1"/>
          <p:nvPr/>
        </p:nvSpPr>
        <p:spPr>
          <a:xfrm>
            <a:off x="388710" y="1574677"/>
            <a:ext cx="2868198" cy="221599"/>
          </a:xfrm>
          <a:prstGeom prst="rect">
            <a:avLst/>
          </a:prstGeom>
          <a:noFill/>
        </p:spPr>
        <p:txBody>
          <a:bodyPr wrap="square" lIns="0" tIns="0" rIns="0" bIns="0" rtlCol="0">
            <a:spAutoFit/>
          </a:bodyPr>
          <a:lstStyle/>
          <a:p>
            <a:pPr algn="ctr">
              <a:lnSpc>
                <a:spcPct val="90000"/>
              </a:lnSpc>
            </a:pPr>
            <a:r>
              <a:rPr lang="en-US" sz="1600" dirty="0">
                <a:latin typeface="Segoe Print" panose="02000600000000000000" pitchFamily="2" charset="0"/>
                <a:cs typeface="Arial" panose="020B0604020202020204" pitchFamily="34" charset="0"/>
              </a:rPr>
              <a:t>Awareness</a:t>
            </a:r>
            <a:endParaRPr lang="en-US" sz="1600" b="1" dirty="0">
              <a:latin typeface="Segoe Print" panose="02000600000000000000" pitchFamily="2" charset="0"/>
              <a:cs typeface="Arial" panose="020B0604020202020204" pitchFamily="34" charset="0"/>
            </a:endParaRPr>
          </a:p>
        </p:txBody>
      </p:sp>
      <p:sp>
        <p:nvSpPr>
          <p:cNvPr id="41" name="TextBox 40"/>
          <p:cNvSpPr txBox="1"/>
          <p:nvPr/>
        </p:nvSpPr>
        <p:spPr>
          <a:xfrm>
            <a:off x="3232937" y="1572967"/>
            <a:ext cx="2868198" cy="221599"/>
          </a:xfrm>
          <a:prstGeom prst="rect">
            <a:avLst/>
          </a:prstGeom>
          <a:noFill/>
        </p:spPr>
        <p:txBody>
          <a:bodyPr wrap="square" lIns="0" tIns="0" rIns="0" bIns="0" rtlCol="0">
            <a:spAutoFit/>
          </a:bodyPr>
          <a:lstStyle/>
          <a:p>
            <a:pPr algn="ctr">
              <a:lnSpc>
                <a:spcPct val="90000"/>
              </a:lnSpc>
            </a:pPr>
            <a:r>
              <a:rPr lang="en-US" sz="1600" dirty="0">
                <a:latin typeface="Segoe Print" panose="02000600000000000000" pitchFamily="2" charset="0"/>
                <a:cs typeface="Arial" panose="020B0604020202020204" pitchFamily="34" charset="0"/>
              </a:rPr>
              <a:t>Demand</a:t>
            </a:r>
            <a:endParaRPr lang="en-US" sz="1600" b="1" dirty="0">
              <a:latin typeface="Segoe Print" panose="02000600000000000000" pitchFamily="2" charset="0"/>
              <a:cs typeface="Arial" panose="020B0604020202020204" pitchFamily="34" charset="0"/>
            </a:endParaRPr>
          </a:p>
        </p:txBody>
      </p:sp>
      <p:sp>
        <p:nvSpPr>
          <p:cNvPr id="42" name="TextBox 41"/>
          <p:cNvSpPr txBox="1"/>
          <p:nvPr/>
        </p:nvSpPr>
        <p:spPr>
          <a:xfrm>
            <a:off x="6097712" y="1571257"/>
            <a:ext cx="2868198" cy="221599"/>
          </a:xfrm>
          <a:prstGeom prst="rect">
            <a:avLst/>
          </a:prstGeom>
          <a:noFill/>
        </p:spPr>
        <p:txBody>
          <a:bodyPr wrap="square" lIns="0" tIns="0" rIns="0" bIns="0" rtlCol="0">
            <a:spAutoFit/>
          </a:bodyPr>
          <a:lstStyle/>
          <a:p>
            <a:pPr algn="ctr">
              <a:lnSpc>
                <a:spcPct val="90000"/>
              </a:lnSpc>
            </a:pPr>
            <a:r>
              <a:rPr lang="en-US" sz="1600" dirty="0">
                <a:latin typeface="Segoe Print" panose="02000600000000000000" pitchFamily="2" charset="0"/>
                <a:cs typeface="Arial" panose="020B0604020202020204" pitchFamily="34" charset="0"/>
              </a:rPr>
              <a:t>Opportunity</a:t>
            </a:r>
            <a:endParaRPr lang="en-US" sz="1600" b="1" dirty="0">
              <a:latin typeface="Segoe Print" panose="02000600000000000000" pitchFamily="2" charset="0"/>
              <a:cs typeface="Arial" panose="020B0604020202020204" pitchFamily="34" charset="0"/>
            </a:endParaRPr>
          </a:p>
        </p:txBody>
      </p:sp>
      <p:sp>
        <p:nvSpPr>
          <p:cNvPr id="43" name="TextBox 42"/>
          <p:cNvSpPr txBox="1"/>
          <p:nvPr/>
        </p:nvSpPr>
        <p:spPr>
          <a:xfrm>
            <a:off x="8962490" y="1569545"/>
            <a:ext cx="2868198" cy="221599"/>
          </a:xfrm>
          <a:prstGeom prst="rect">
            <a:avLst/>
          </a:prstGeom>
          <a:noFill/>
        </p:spPr>
        <p:txBody>
          <a:bodyPr wrap="square" lIns="0" tIns="0" rIns="0" bIns="0" rtlCol="0">
            <a:spAutoFit/>
          </a:bodyPr>
          <a:lstStyle/>
          <a:p>
            <a:pPr algn="ctr">
              <a:lnSpc>
                <a:spcPct val="90000"/>
              </a:lnSpc>
            </a:pPr>
            <a:r>
              <a:rPr lang="en-US" sz="1600" dirty="0">
                <a:latin typeface="Segoe Print" panose="02000600000000000000" pitchFamily="2" charset="0"/>
                <a:cs typeface="Arial" panose="020B0604020202020204" pitchFamily="34" charset="0"/>
              </a:rPr>
              <a:t>Success</a:t>
            </a:r>
            <a:endParaRPr lang="en-US" sz="1600" b="1" dirty="0">
              <a:latin typeface="Segoe Print" panose="02000600000000000000" pitchFamily="2" charset="0"/>
              <a:cs typeface="Arial" panose="020B0604020202020204" pitchFamily="34" charset="0"/>
            </a:endParaRPr>
          </a:p>
        </p:txBody>
      </p:sp>
      <p:pic>
        <p:nvPicPr>
          <p:cNvPr id="50" name="Picture 49"/>
          <p:cNvPicPr>
            <a:picLocks noChangeAspect="1"/>
          </p:cNvPicPr>
          <p:nvPr/>
        </p:nvPicPr>
        <p:blipFill rotWithShape="1">
          <a:blip r:embed="rId2" cstate="print">
            <a:extLst>
              <a:ext uri="{28A0092B-C50C-407E-A947-70E740481C1C}">
                <a14:useLocalDpi xmlns:a14="http://schemas.microsoft.com/office/drawing/2010/main" val="0"/>
              </a:ext>
            </a:extLst>
          </a:blip>
          <a:srcRect l="14560" t="18022" r="15496" b="17933"/>
          <a:stretch/>
        </p:blipFill>
        <p:spPr>
          <a:xfrm>
            <a:off x="7385156" y="1049260"/>
            <a:ext cx="516142" cy="472612"/>
          </a:xfrm>
          <a:prstGeom prst="rect">
            <a:avLst/>
          </a:prstGeom>
        </p:spPr>
      </p:pic>
      <p:pic>
        <p:nvPicPr>
          <p:cNvPr id="52" name="Picture 51"/>
          <p:cNvPicPr>
            <a:picLocks noChangeAspect="1"/>
          </p:cNvPicPr>
          <p:nvPr/>
        </p:nvPicPr>
        <p:blipFill rotWithShape="1">
          <a:blip r:embed="rId3" cstate="print">
            <a:extLst>
              <a:ext uri="{28A0092B-C50C-407E-A947-70E740481C1C}">
                <a14:useLocalDpi xmlns:a14="http://schemas.microsoft.com/office/drawing/2010/main" val="0"/>
              </a:ext>
            </a:extLst>
          </a:blip>
          <a:srcRect l="16242" t="25067" r="14711" b="26095"/>
          <a:stretch/>
        </p:blipFill>
        <p:spPr>
          <a:xfrm>
            <a:off x="4398756" y="1892993"/>
            <a:ext cx="531431" cy="375889"/>
          </a:xfrm>
          <a:prstGeom prst="rect">
            <a:avLst/>
          </a:prstGeom>
        </p:spPr>
      </p:pic>
      <p:pic>
        <p:nvPicPr>
          <p:cNvPr id="54" name="Picture 53"/>
          <p:cNvPicPr>
            <a:picLocks noChangeAspect="1"/>
          </p:cNvPicPr>
          <p:nvPr/>
        </p:nvPicPr>
        <p:blipFill rotWithShape="1">
          <a:blip r:embed="rId4" cstate="print">
            <a:extLst>
              <a:ext uri="{28A0092B-C50C-407E-A947-70E740481C1C}">
                <a14:useLocalDpi xmlns:a14="http://schemas.microsoft.com/office/drawing/2010/main" val="0"/>
              </a:ext>
            </a:extLst>
          </a:blip>
          <a:srcRect l="14068" t="23007" r="15055" b="28573"/>
          <a:stretch/>
        </p:blipFill>
        <p:spPr>
          <a:xfrm>
            <a:off x="1492448" y="1877160"/>
            <a:ext cx="634303" cy="433332"/>
          </a:xfrm>
          <a:prstGeom prst="rect">
            <a:avLst/>
          </a:prstGeom>
        </p:spPr>
      </p:pic>
      <p:pic>
        <p:nvPicPr>
          <p:cNvPr id="56" name="Picture 55"/>
          <p:cNvPicPr>
            <a:picLocks noChangeAspect="1"/>
          </p:cNvPicPr>
          <p:nvPr/>
        </p:nvPicPr>
        <p:blipFill rotWithShape="1">
          <a:blip r:embed="rId5" cstate="print">
            <a:extLst>
              <a:ext uri="{28A0092B-C50C-407E-A947-70E740481C1C}">
                <a14:useLocalDpi xmlns:a14="http://schemas.microsoft.com/office/drawing/2010/main" val="0"/>
              </a:ext>
            </a:extLst>
          </a:blip>
          <a:srcRect l="14068" t="23007" r="14711" b="22401"/>
          <a:stretch/>
        </p:blipFill>
        <p:spPr>
          <a:xfrm>
            <a:off x="4409030" y="2644297"/>
            <a:ext cx="491744" cy="376920"/>
          </a:xfrm>
          <a:prstGeom prst="rect">
            <a:avLst/>
          </a:prstGeom>
        </p:spPr>
      </p:pic>
      <p:pic>
        <p:nvPicPr>
          <p:cNvPr id="62" name="Picture 61"/>
          <p:cNvPicPr>
            <a:picLocks noChangeAspect="1"/>
          </p:cNvPicPr>
          <p:nvPr/>
        </p:nvPicPr>
        <p:blipFill rotWithShape="1">
          <a:blip r:embed="rId6" cstate="print">
            <a:extLst>
              <a:ext uri="{28A0092B-C50C-407E-A947-70E740481C1C}">
                <a14:useLocalDpi xmlns:a14="http://schemas.microsoft.com/office/drawing/2010/main" val="0"/>
              </a:ext>
            </a:extLst>
          </a:blip>
          <a:srcRect l="13995" t="20014" r="15218" b="17065"/>
          <a:stretch/>
        </p:blipFill>
        <p:spPr>
          <a:xfrm>
            <a:off x="7326927" y="3383857"/>
            <a:ext cx="419304" cy="372714"/>
          </a:xfrm>
          <a:prstGeom prst="rect">
            <a:avLst/>
          </a:prstGeom>
        </p:spPr>
      </p:pic>
      <p:sp>
        <p:nvSpPr>
          <p:cNvPr id="65" name="Freeform 7"/>
          <p:cNvSpPr>
            <a:spLocks noChangeAspect="1" noChangeArrowheads="1"/>
          </p:cNvSpPr>
          <p:nvPr/>
        </p:nvSpPr>
        <p:spPr bwMode="auto">
          <a:xfrm>
            <a:off x="4520632" y="3413879"/>
            <a:ext cx="314996" cy="312669"/>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bg1"/>
          </a:solidFill>
          <a:ln>
            <a:noFill/>
          </a:ln>
          <a:effectLst/>
          <a:extLst/>
        </p:spPr>
        <p:txBody>
          <a:bodyPr wrap="none" anchor="ctr"/>
          <a:lstStyle/>
          <a:p>
            <a:endParaRPr lang="en-US" dirty="0"/>
          </a:p>
        </p:txBody>
      </p:sp>
      <p:sp>
        <p:nvSpPr>
          <p:cNvPr id="66" name="Freeform 17"/>
          <p:cNvSpPr>
            <a:spLocks noChangeAspect="1" noChangeArrowheads="1"/>
          </p:cNvSpPr>
          <p:nvPr/>
        </p:nvSpPr>
        <p:spPr bwMode="auto">
          <a:xfrm>
            <a:off x="1602769" y="3401221"/>
            <a:ext cx="372292" cy="372292"/>
          </a:xfrm>
          <a:custGeom>
            <a:avLst/>
            <a:gdLst>
              <a:gd name="T0" fmla="*/ 1111 w 2964"/>
              <a:gd name="T1" fmla="*/ 799 h 2964"/>
              <a:gd name="T2" fmla="*/ 1227 w 2964"/>
              <a:gd name="T3" fmla="*/ 1019 h 2964"/>
              <a:gd name="T4" fmla="*/ 1573 w 2964"/>
              <a:gd name="T5" fmla="*/ 1378 h 2964"/>
              <a:gd name="T6" fmla="*/ 1573 w 2964"/>
              <a:gd name="T7" fmla="*/ 1378 h 2964"/>
              <a:gd name="T8" fmla="*/ 1573 w 2964"/>
              <a:gd name="T9" fmla="*/ 1378 h 2964"/>
              <a:gd name="T10" fmla="*/ 1573 w 2964"/>
              <a:gd name="T11" fmla="*/ 1378 h 2964"/>
              <a:gd name="T12" fmla="*/ 1573 w 2964"/>
              <a:gd name="T13" fmla="*/ 1378 h 2964"/>
              <a:gd name="T14" fmla="*/ 1585 w 2964"/>
              <a:gd name="T15" fmla="*/ 1378 h 2964"/>
              <a:gd name="T16" fmla="*/ 1921 w 2964"/>
              <a:gd name="T17" fmla="*/ 1019 h 2964"/>
              <a:gd name="T18" fmla="*/ 2014 w 2964"/>
              <a:gd name="T19" fmla="*/ 938 h 2964"/>
              <a:gd name="T20" fmla="*/ 1990 w 2964"/>
              <a:gd name="T21" fmla="*/ 706 h 2964"/>
              <a:gd name="T22" fmla="*/ 1678 w 2964"/>
              <a:gd name="T23" fmla="*/ 93 h 2964"/>
              <a:gd name="T24" fmla="*/ 1135 w 2964"/>
              <a:gd name="T25" fmla="*/ 417 h 2964"/>
              <a:gd name="T26" fmla="*/ 1158 w 2964"/>
              <a:gd name="T27" fmla="*/ 706 h 2964"/>
              <a:gd name="T28" fmla="*/ 1712 w 2964"/>
              <a:gd name="T29" fmla="*/ 2245 h 2964"/>
              <a:gd name="T30" fmla="*/ 1620 w 2964"/>
              <a:gd name="T31" fmla="*/ 1805 h 2964"/>
              <a:gd name="T32" fmla="*/ 1573 w 2964"/>
              <a:gd name="T33" fmla="*/ 1527 h 2964"/>
              <a:gd name="T34" fmla="*/ 1527 w 2964"/>
              <a:gd name="T35" fmla="*/ 1805 h 2964"/>
              <a:gd name="T36" fmla="*/ 1262 w 2964"/>
              <a:gd name="T37" fmla="*/ 1436 h 2964"/>
              <a:gd name="T38" fmla="*/ 394 w 2964"/>
              <a:gd name="T39" fmla="*/ 2060 h 2964"/>
              <a:gd name="T40" fmla="*/ 2812 w 2964"/>
              <a:gd name="T41" fmla="*/ 2453 h 2964"/>
              <a:gd name="T42" fmla="*/ 2546 w 2964"/>
              <a:gd name="T43" fmla="*/ 1759 h 2964"/>
              <a:gd name="T44" fmla="*/ 1712 w 2964"/>
              <a:gd name="T45" fmla="*/ 2245 h 2964"/>
              <a:gd name="T46" fmla="*/ 231 w 2964"/>
              <a:gd name="T47" fmla="*/ 2453 h 2964"/>
              <a:gd name="T48" fmla="*/ 486 w 2964"/>
              <a:gd name="T49" fmla="*/ 1492 h 2964"/>
              <a:gd name="T50" fmla="*/ 787 w 2964"/>
              <a:gd name="T51" fmla="*/ 1366 h 2964"/>
              <a:gd name="T52" fmla="*/ 556 w 2964"/>
              <a:gd name="T53" fmla="*/ 1135 h 2964"/>
              <a:gd name="T54" fmla="*/ 428 w 2964"/>
              <a:gd name="T55" fmla="*/ 1436 h 2964"/>
              <a:gd name="T56" fmla="*/ 139 w 2964"/>
              <a:gd name="T57" fmla="*/ 2453 h 2964"/>
              <a:gd name="T58" fmla="*/ 0 w 2964"/>
              <a:gd name="T59" fmla="*/ 2546 h 2964"/>
              <a:gd name="T60" fmla="*/ 0 w 2964"/>
              <a:gd name="T61" fmla="*/ 2963 h 2964"/>
              <a:gd name="T62" fmla="*/ 2963 w 2964"/>
              <a:gd name="T63" fmla="*/ 254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64" h="2964">
                <a:moveTo>
                  <a:pt x="1111" y="799"/>
                </a:moveTo>
                <a:lnTo>
                  <a:pt x="1111" y="799"/>
                </a:lnTo>
                <a:cubicBezTo>
                  <a:pt x="1135" y="938"/>
                  <a:pt x="1135" y="938"/>
                  <a:pt x="1135" y="938"/>
                </a:cubicBezTo>
                <a:cubicBezTo>
                  <a:pt x="1135" y="984"/>
                  <a:pt x="1181" y="1019"/>
                  <a:pt x="1227" y="1019"/>
                </a:cubicBezTo>
                <a:lnTo>
                  <a:pt x="1227" y="1019"/>
                </a:lnTo>
                <a:cubicBezTo>
                  <a:pt x="1274" y="1366"/>
                  <a:pt x="1527" y="1378"/>
                  <a:pt x="1573" y="1378"/>
                </a:cubicBezTo>
                <a:lnTo>
                  <a:pt x="1573" y="1378"/>
                </a:lnTo>
                <a:lnTo>
                  <a:pt x="1573" y="1378"/>
                </a:lnTo>
                <a:lnTo>
                  <a:pt x="1573" y="1378"/>
                </a:lnTo>
                <a:lnTo>
                  <a:pt x="1573" y="1378"/>
                </a:lnTo>
                <a:lnTo>
                  <a:pt x="1573" y="1378"/>
                </a:lnTo>
                <a:lnTo>
                  <a:pt x="1573" y="1378"/>
                </a:lnTo>
                <a:lnTo>
                  <a:pt x="1573" y="1378"/>
                </a:lnTo>
                <a:lnTo>
                  <a:pt x="1573" y="1378"/>
                </a:lnTo>
                <a:lnTo>
                  <a:pt x="1573" y="1378"/>
                </a:lnTo>
                <a:cubicBezTo>
                  <a:pt x="1585" y="1378"/>
                  <a:pt x="1585" y="1378"/>
                  <a:pt x="1585" y="1378"/>
                </a:cubicBezTo>
                <a:lnTo>
                  <a:pt x="1585" y="1378"/>
                </a:lnTo>
                <a:cubicBezTo>
                  <a:pt x="1620" y="1378"/>
                  <a:pt x="1875" y="1366"/>
                  <a:pt x="1921" y="1019"/>
                </a:cubicBezTo>
                <a:lnTo>
                  <a:pt x="1921" y="1019"/>
                </a:lnTo>
                <a:cubicBezTo>
                  <a:pt x="1967" y="1019"/>
                  <a:pt x="2014" y="984"/>
                  <a:pt x="2014" y="938"/>
                </a:cubicBezTo>
                <a:cubicBezTo>
                  <a:pt x="2037" y="799"/>
                  <a:pt x="2037" y="799"/>
                  <a:pt x="2037" y="799"/>
                </a:cubicBezTo>
                <a:cubicBezTo>
                  <a:pt x="2048" y="764"/>
                  <a:pt x="2025" y="729"/>
                  <a:pt x="1990" y="706"/>
                </a:cubicBezTo>
                <a:cubicBezTo>
                  <a:pt x="2002" y="648"/>
                  <a:pt x="2025" y="544"/>
                  <a:pt x="2025" y="440"/>
                </a:cubicBezTo>
                <a:cubicBezTo>
                  <a:pt x="2014" y="278"/>
                  <a:pt x="1875" y="104"/>
                  <a:pt x="1678" y="93"/>
                </a:cubicBezTo>
                <a:cubicBezTo>
                  <a:pt x="1608" y="0"/>
                  <a:pt x="1608" y="0"/>
                  <a:pt x="1608" y="0"/>
                </a:cubicBezTo>
                <a:cubicBezTo>
                  <a:pt x="1123" y="23"/>
                  <a:pt x="1135" y="417"/>
                  <a:pt x="1135" y="417"/>
                </a:cubicBezTo>
                <a:cubicBezTo>
                  <a:pt x="1135" y="463"/>
                  <a:pt x="1135" y="463"/>
                  <a:pt x="1135" y="463"/>
                </a:cubicBezTo>
                <a:cubicBezTo>
                  <a:pt x="1135" y="556"/>
                  <a:pt x="1146" y="648"/>
                  <a:pt x="1158" y="706"/>
                </a:cubicBezTo>
                <a:cubicBezTo>
                  <a:pt x="1123" y="729"/>
                  <a:pt x="1111" y="764"/>
                  <a:pt x="1111" y="799"/>
                </a:cubicBezTo>
                <a:close/>
                <a:moveTo>
                  <a:pt x="1712" y="2245"/>
                </a:moveTo>
                <a:lnTo>
                  <a:pt x="1712" y="2245"/>
                </a:lnTo>
                <a:cubicBezTo>
                  <a:pt x="1620" y="1805"/>
                  <a:pt x="1620" y="1805"/>
                  <a:pt x="1620" y="1805"/>
                </a:cubicBezTo>
                <a:cubicBezTo>
                  <a:pt x="1666" y="1678"/>
                  <a:pt x="1666" y="1678"/>
                  <a:pt x="1666" y="1678"/>
                </a:cubicBezTo>
                <a:cubicBezTo>
                  <a:pt x="1573" y="1527"/>
                  <a:pt x="1573" y="1527"/>
                  <a:pt x="1573" y="1527"/>
                </a:cubicBezTo>
                <a:cubicBezTo>
                  <a:pt x="1482" y="1678"/>
                  <a:pt x="1482" y="1678"/>
                  <a:pt x="1482" y="1678"/>
                </a:cubicBezTo>
                <a:cubicBezTo>
                  <a:pt x="1527" y="1805"/>
                  <a:pt x="1527" y="1805"/>
                  <a:pt x="1527" y="1805"/>
                </a:cubicBezTo>
                <a:cubicBezTo>
                  <a:pt x="1436" y="2245"/>
                  <a:pt x="1436" y="2245"/>
                  <a:pt x="1436" y="2245"/>
                </a:cubicBezTo>
                <a:cubicBezTo>
                  <a:pt x="1262" y="1436"/>
                  <a:pt x="1262" y="1436"/>
                  <a:pt x="1262" y="1436"/>
                </a:cubicBezTo>
                <a:cubicBezTo>
                  <a:pt x="602" y="1759"/>
                  <a:pt x="602" y="1759"/>
                  <a:pt x="602" y="1759"/>
                </a:cubicBezTo>
                <a:cubicBezTo>
                  <a:pt x="486" y="1816"/>
                  <a:pt x="405" y="1932"/>
                  <a:pt x="394" y="2060"/>
                </a:cubicBezTo>
                <a:cubicBezTo>
                  <a:pt x="336" y="2453"/>
                  <a:pt x="336" y="2453"/>
                  <a:pt x="336" y="2453"/>
                </a:cubicBezTo>
                <a:cubicBezTo>
                  <a:pt x="2812" y="2453"/>
                  <a:pt x="2812" y="2453"/>
                  <a:pt x="2812" y="2453"/>
                </a:cubicBezTo>
                <a:cubicBezTo>
                  <a:pt x="2754" y="2060"/>
                  <a:pt x="2754" y="2060"/>
                  <a:pt x="2754" y="2060"/>
                </a:cubicBezTo>
                <a:cubicBezTo>
                  <a:pt x="2743" y="1932"/>
                  <a:pt x="2662" y="1816"/>
                  <a:pt x="2546" y="1759"/>
                </a:cubicBezTo>
                <a:cubicBezTo>
                  <a:pt x="1886" y="1436"/>
                  <a:pt x="1886" y="1436"/>
                  <a:pt x="1886" y="1436"/>
                </a:cubicBezTo>
                <a:lnTo>
                  <a:pt x="1712" y="2245"/>
                </a:lnTo>
                <a:close/>
                <a:moveTo>
                  <a:pt x="231" y="2453"/>
                </a:moveTo>
                <a:lnTo>
                  <a:pt x="231" y="2453"/>
                </a:lnTo>
                <a:cubicBezTo>
                  <a:pt x="231" y="2118"/>
                  <a:pt x="231" y="2118"/>
                  <a:pt x="231" y="2118"/>
                </a:cubicBezTo>
                <a:cubicBezTo>
                  <a:pt x="231" y="1886"/>
                  <a:pt x="324" y="1666"/>
                  <a:pt x="486" y="1492"/>
                </a:cubicBezTo>
                <a:cubicBezTo>
                  <a:pt x="567" y="1424"/>
                  <a:pt x="567" y="1424"/>
                  <a:pt x="567" y="1424"/>
                </a:cubicBezTo>
                <a:cubicBezTo>
                  <a:pt x="625" y="1447"/>
                  <a:pt x="718" y="1424"/>
                  <a:pt x="787" y="1366"/>
                </a:cubicBezTo>
                <a:cubicBezTo>
                  <a:pt x="868" y="1285"/>
                  <a:pt x="880" y="1169"/>
                  <a:pt x="822" y="1100"/>
                </a:cubicBezTo>
                <a:cubicBezTo>
                  <a:pt x="752" y="1042"/>
                  <a:pt x="637" y="1054"/>
                  <a:pt x="556" y="1135"/>
                </a:cubicBezTo>
                <a:cubicBezTo>
                  <a:pt x="498" y="1204"/>
                  <a:pt x="475" y="1297"/>
                  <a:pt x="498" y="1354"/>
                </a:cubicBezTo>
                <a:cubicBezTo>
                  <a:pt x="428" y="1436"/>
                  <a:pt x="428" y="1436"/>
                  <a:pt x="428" y="1436"/>
                </a:cubicBezTo>
                <a:cubicBezTo>
                  <a:pt x="243" y="1620"/>
                  <a:pt x="139" y="1863"/>
                  <a:pt x="139" y="2118"/>
                </a:cubicBezTo>
                <a:cubicBezTo>
                  <a:pt x="139" y="2453"/>
                  <a:pt x="139" y="2453"/>
                  <a:pt x="139" y="2453"/>
                </a:cubicBezTo>
                <a:lnTo>
                  <a:pt x="231" y="2453"/>
                </a:lnTo>
                <a:close/>
                <a:moveTo>
                  <a:pt x="0" y="2546"/>
                </a:moveTo>
                <a:lnTo>
                  <a:pt x="0" y="2546"/>
                </a:lnTo>
                <a:cubicBezTo>
                  <a:pt x="0" y="2963"/>
                  <a:pt x="0" y="2963"/>
                  <a:pt x="0" y="2963"/>
                </a:cubicBezTo>
                <a:cubicBezTo>
                  <a:pt x="2963" y="2963"/>
                  <a:pt x="2963" y="2963"/>
                  <a:pt x="2963" y="2963"/>
                </a:cubicBezTo>
                <a:cubicBezTo>
                  <a:pt x="2963" y="2546"/>
                  <a:pt x="2963" y="2546"/>
                  <a:pt x="2963" y="2546"/>
                </a:cubicBezTo>
                <a:lnTo>
                  <a:pt x="0" y="2546"/>
                </a:lnTo>
                <a:close/>
              </a:path>
            </a:pathLst>
          </a:custGeom>
          <a:solidFill>
            <a:schemeClr val="bg1"/>
          </a:solidFill>
          <a:ln>
            <a:noFill/>
          </a:ln>
          <a:effectLst/>
          <a:extLst/>
        </p:spPr>
        <p:txBody>
          <a:bodyPr wrap="none" anchor="ctr"/>
          <a:lstStyle/>
          <a:p>
            <a:endParaRPr lang="en-US" dirty="0"/>
          </a:p>
        </p:txBody>
      </p:sp>
      <p:grpSp>
        <p:nvGrpSpPr>
          <p:cNvPr id="67" name="Group 29"/>
          <p:cNvGrpSpPr>
            <a:grpSpLocks noChangeAspect="1"/>
          </p:cNvGrpSpPr>
          <p:nvPr/>
        </p:nvGrpSpPr>
        <p:grpSpPr bwMode="auto">
          <a:xfrm>
            <a:off x="10177892" y="3425769"/>
            <a:ext cx="427987" cy="337077"/>
            <a:chOff x="4132" y="2877"/>
            <a:chExt cx="1869" cy="1472"/>
          </a:xfrm>
          <a:solidFill>
            <a:schemeClr val="bg1"/>
          </a:solidFill>
        </p:grpSpPr>
        <p:sp>
          <p:nvSpPr>
            <p:cNvPr id="68" name="Freeform 30"/>
            <p:cNvSpPr>
              <a:spLocks noChangeArrowheads="1"/>
            </p:cNvSpPr>
            <p:nvPr/>
          </p:nvSpPr>
          <p:spPr bwMode="auto">
            <a:xfrm>
              <a:off x="4132" y="2877"/>
              <a:ext cx="1869" cy="1472"/>
            </a:xfrm>
            <a:custGeom>
              <a:avLst/>
              <a:gdLst>
                <a:gd name="T0" fmla="*/ 8249 w 8250"/>
                <a:gd name="T1" fmla="*/ 3624 h 6500"/>
                <a:gd name="T2" fmla="*/ 8249 w 8250"/>
                <a:gd name="T3" fmla="*/ 3624 h 6500"/>
                <a:gd name="T4" fmla="*/ 6812 w 8250"/>
                <a:gd name="T5" fmla="*/ 3624 h 6500"/>
                <a:gd name="T6" fmla="*/ 5905 w 8250"/>
                <a:gd name="T7" fmla="*/ 4374 h 6500"/>
                <a:gd name="T8" fmla="*/ 5718 w 8250"/>
                <a:gd name="T9" fmla="*/ 4405 h 6500"/>
                <a:gd name="T10" fmla="*/ 5593 w 8250"/>
                <a:gd name="T11" fmla="*/ 4280 h 6500"/>
                <a:gd name="T12" fmla="*/ 5343 w 8250"/>
                <a:gd name="T13" fmla="*/ 2219 h 6500"/>
                <a:gd name="T14" fmla="*/ 4593 w 8250"/>
                <a:gd name="T15" fmla="*/ 6343 h 6500"/>
                <a:gd name="T16" fmla="*/ 4405 w 8250"/>
                <a:gd name="T17" fmla="*/ 6499 h 6500"/>
                <a:gd name="T18" fmla="*/ 4405 w 8250"/>
                <a:gd name="T19" fmla="*/ 6499 h 6500"/>
                <a:gd name="T20" fmla="*/ 4218 w 8250"/>
                <a:gd name="T21" fmla="*/ 6343 h 6500"/>
                <a:gd name="T22" fmla="*/ 3531 w 8250"/>
                <a:gd name="T23" fmla="*/ 1406 h 6500"/>
                <a:gd name="T24" fmla="*/ 2938 w 8250"/>
                <a:gd name="T25" fmla="*/ 4905 h 6500"/>
                <a:gd name="T26" fmla="*/ 2781 w 8250"/>
                <a:gd name="T27" fmla="*/ 5061 h 6500"/>
                <a:gd name="T28" fmla="*/ 2594 w 8250"/>
                <a:gd name="T29" fmla="*/ 4936 h 6500"/>
                <a:gd name="T30" fmla="*/ 2094 w 8250"/>
                <a:gd name="T31" fmla="*/ 2906 h 6500"/>
                <a:gd name="T32" fmla="*/ 1688 w 8250"/>
                <a:gd name="T33" fmla="*/ 3561 h 6500"/>
                <a:gd name="T34" fmla="*/ 1531 w 8250"/>
                <a:gd name="T35" fmla="*/ 3624 h 6500"/>
                <a:gd name="T36" fmla="*/ 0 w 8250"/>
                <a:gd name="T37" fmla="*/ 3624 h 6500"/>
                <a:gd name="T38" fmla="*/ 0 w 8250"/>
                <a:gd name="T39" fmla="*/ 3250 h 6500"/>
                <a:gd name="T40" fmla="*/ 1438 w 8250"/>
                <a:gd name="T41" fmla="*/ 3250 h 6500"/>
                <a:gd name="T42" fmla="*/ 2000 w 8250"/>
                <a:gd name="T43" fmla="*/ 2344 h 6500"/>
                <a:gd name="T44" fmla="*/ 2188 w 8250"/>
                <a:gd name="T45" fmla="*/ 2250 h 6500"/>
                <a:gd name="T46" fmla="*/ 2344 w 8250"/>
                <a:gd name="T47" fmla="*/ 2406 h 6500"/>
                <a:gd name="T48" fmla="*/ 2719 w 8250"/>
                <a:gd name="T49" fmla="*/ 3936 h 6500"/>
                <a:gd name="T50" fmla="*/ 3344 w 8250"/>
                <a:gd name="T51" fmla="*/ 156 h 6500"/>
                <a:gd name="T52" fmla="*/ 3531 w 8250"/>
                <a:gd name="T53" fmla="*/ 0 h 6500"/>
                <a:gd name="T54" fmla="*/ 3531 w 8250"/>
                <a:gd name="T55" fmla="*/ 0 h 6500"/>
                <a:gd name="T56" fmla="*/ 3719 w 8250"/>
                <a:gd name="T57" fmla="*/ 156 h 6500"/>
                <a:gd name="T58" fmla="*/ 4437 w 8250"/>
                <a:gd name="T59" fmla="*/ 5124 h 6500"/>
                <a:gd name="T60" fmla="*/ 5187 w 8250"/>
                <a:gd name="T61" fmla="*/ 969 h 6500"/>
                <a:gd name="T62" fmla="*/ 5374 w 8250"/>
                <a:gd name="T63" fmla="*/ 812 h 6500"/>
                <a:gd name="T64" fmla="*/ 5562 w 8250"/>
                <a:gd name="T65" fmla="*/ 969 h 6500"/>
                <a:gd name="T66" fmla="*/ 5937 w 8250"/>
                <a:gd name="T67" fmla="*/ 3874 h 6500"/>
                <a:gd name="T68" fmla="*/ 6624 w 8250"/>
                <a:gd name="T69" fmla="*/ 3311 h 6500"/>
                <a:gd name="T70" fmla="*/ 6749 w 8250"/>
                <a:gd name="T71" fmla="*/ 3250 h 6500"/>
                <a:gd name="T72" fmla="*/ 8249 w 8250"/>
                <a:gd name="T73" fmla="*/ 3250 h 6500"/>
                <a:gd name="T74" fmla="*/ 8249 w 8250"/>
                <a:gd name="T75" fmla="*/ 3624 h 6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50" h="6500">
                  <a:moveTo>
                    <a:pt x="8249" y="3624"/>
                  </a:moveTo>
                  <a:lnTo>
                    <a:pt x="8249" y="3624"/>
                  </a:lnTo>
                  <a:cubicBezTo>
                    <a:pt x="6812" y="3624"/>
                    <a:pt x="7291" y="3624"/>
                    <a:pt x="6812" y="3624"/>
                  </a:cubicBezTo>
                  <a:cubicBezTo>
                    <a:pt x="5905" y="4374"/>
                    <a:pt x="6208" y="4124"/>
                    <a:pt x="5905" y="4374"/>
                  </a:cubicBezTo>
                  <a:cubicBezTo>
                    <a:pt x="5874" y="4436"/>
                    <a:pt x="5780" y="4436"/>
                    <a:pt x="5718" y="4405"/>
                  </a:cubicBezTo>
                  <a:cubicBezTo>
                    <a:pt x="5655" y="4405"/>
                    <a:pt x="5624" y="4343"/>
                    <a:pt x="5593" y="4280"/>
                  </a:cubicBezTo>
                  <a:cubicBezTo>
                    <a:pt x="5343" y="2219"/>
                    <a:pt x="5427" y="2906"/>
                    <a:pt x="5343" y="2219"/>
                  </a:cubicBezTo>
                  <a:cubicBezTo>
                    <a:pt x="4593" y="6343"/>
                    <a:pt x="4843" y="4968"/>
                    <a:pt x="4593" y="6343"/>
                  </a:cubicBezTo>
                  <a:cubicBezTo>
                    <a:pt x="4593" y="6436"/>
                    <a:pt x="4499" y="6499"/>
                    <a:pt x="4405" y="6499"/>
                  </a:cubicBezTo>
                  <a:lnTo>
                    <a:pt x="4405" y="6499"/>
                  </a:lnTo>
                  <a:cubicBezTo>
                    <a:pt x="4312" y="6499"/>
                    <a:pt x="4249" y="6405"/>
                    <a:pt x="4218" y="6343"/>
                  </a:cubicBezTo>
                  <a:cubicBezTo>
                    <a:pt x="3531" y="1406"/>
                    <a:pt x="3760" y="3052"/>
                    <a:pt x="3531" y="1406"/>
                  </a:cubicBezTo>
                  <a:cubicBezTo>
                    <a:pt x="2938" y="4905"/>
                    <a:pt x="3135" y="3739"/>
                    <a:pt x="2938" y="4905"/>
                  </a:cubicBezTo>
                  <a:cubicBezTo>
                    <a:pt x="2938" y="4999"/>
                    <a:pt x="2875" y="5061"/>
                    <a:pt x="2781" y="5061"/>
                  </a:cubicBezTo>
                  <a:cubicBezTo>
                    <a:pt x="2688" y="5061"/>
                    <a:pt x="2594" y="4999"/>
                    <a:pt x="2594" y="4936"/>
                  </a:cubicBezTo>
                  <a:cubicBezTo>
                    <a:pt x="2094" y="2906"/>
                    <a:pt x="2260" y="3582"/>
                    <a:pt x="2094" y="2906"/>
                  </a:cubicBezTo>
                  <a:cubicBezTo>
                    <a:pt x="1688" y="3561"/>
                    <a:pt x="1823" y="3343"/>
                    <a:pt x="1688" y="3561"/>
                  </a:cubicBezTo>
                  <a:cubicBezTo>
                    <a:pt x="1656" y="3593"/>
                    <a:pt x="1594" y="3624"/>
                    <a:pt x="1531" y="3624"/>
                  </a:cubicBezTo>
                  <a:cubicBezTo>
                    <a:pt x="0" y="3624"/>
                    <a:pt x="510" y="3624"/>
                    <a:pt x="0" y="3624"/>
                  </a:cubicBezTo>
                  <a:cubicBezTo>
                    <a:pt x="0" y="3250"/>
                    <a:pt x="0" y="3374"/>
                    <a:pt x="0" y="3250"/>
                  </a:cubicBezTo>
                  <a:cubicBezTo>
                    <a:pt x="1438" y="3250"/>
                    <a:pt x="958" y="3250"/>
                    <a:pt x="1438" y="3250"/>
                  </a:cubicBezTo>
                  <a:cubicBezTo>
                    <a:pt x="2000" y="2344"/>
                    <a:pt x="1812" y="2646"/>
                    <a:pt x="2000" y="2344"/>
                  </a:cubicBezTo>
                  <a:cubicBezTo>
                    <a:pt x="2063" y="2281"/>
                    <a:pt x="2125" y="2250"/>
                    <a:pt x="2188" y="2250"/>
                  </a:cubicBezTo>
                  <a:cubicBezTo>
                    <a:pt x="2281" y="2250"/>
                    <a:pt x="2344" y="2312"/>
                    <a:pt x="2344" y="2406"/>
                  </a:cubicBezTo>
                  <a:cubicBezTo>
                    <a:pt x="2719" y="3936"/>
                    <a:pt x="2594" y="3426"/>
                    <a:pt x="2719" y="3936"/>
                  </a:cubicBezTo>
                  <a:cubicBezTo>
                    <a:pt x="3344" y="156"/>
                    <a:pt x="3135" y="1416"/>
                    <a:pt x="3344" y="156"/>
                  </a:cubicBezTo>
                  <a:cubicBezTo>
                    <a:pt x="3375" y="62"/>
                    <a:pt x="3438" y="0"/>
                    <a:pt x="3531" y="0"/>
                  </a:cubicBezTo>
                  <a:lnTo>
                    <a:pt x="3531" y="0"/>
                  </a:lnTo>
                  <a:cubicBezTo>
                    <a:pt x="3625" y="0"/>
                    <a:pt x="3719" y="62"/>
                    <a:pt x="3719" y="156"/>
                  </a:cubicBezTo>
                  <a:cubicBezTo>
                    <a:pt x="4437" y="5124"/>
                    <a:pt x="4198" y="3468"/>
                    <a:pt x="4437" y="5124"/>
                  </a:cubicBezTo>
                  <a:cubicBezTo>
                    <a:pt x="5187" y="969"/>
                    <a:pt x="4937" y="2354"/>
                    <a:pt x="5187" y="969"/>
                  </a:cubicBezTo>
                  <a:cubicBezTo>
                    <a:pt x="5218" y="875"/>
                    <a:pt x="5280" y="812"/>
                    <a:pt x="5374" y="812"/>
                  </a:cubicBezTo>
                  <a:cubicBezTo>
                    <a:pt x="5468" y="812"/>
                    <a:pt x="5562" y="875"/>
                    <a:pt x="5562" y="969"/>
                  </a:cubicBezTo>
                  <a:cubicBezTo>
                    <a:pt x="5937" y="3874"/>
                    <a:pt x="5812" y="2906"/>
                    <a:pt x="5937" y="3874"/>
                  </a:cubicBezTo>
                  <a:cubicBezTo>
                    <a:pt x="6624" y="3311"/>
                    <a:pt x="6395" y="3499"/>
                    <a:pt x="6624" y="3311"/>
                  </a:cubicBezTo>
                  <a:cubicBezTo>
                    <a:pt x="6655" y="3280"/>
                    <a:pt x="6687" y="3250"/>
                    <a:pt x="6749" y="3250"/>
                  </a:cubicBezTo>
                  <a:cubicBezTo>
                    <a:pt x="8249" y="3250"/>
                    <a:pt x="7749" y="3250"/>
                    <a:pt x="8249" y="3250"/>
                  </a:cubicBezTo>
                  <a:cubicBezTo>
                    <a:pt x="8249" y="3374"/>
                    <a:pt x="8249" y="3499"/>
                    <a:pt x="8249" y="3624"/>
                  </a:cubicBez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69" name="Freeform 9"/>
          <p:cNvSpPr>
            <a:spLocks noChangeAspect="1" noChangeArrowheads="1"/>
          </p:cNvSpPr>
          <p:nvPr/>
        </p:nvSpPr>
        <p:spPr bwMode="auto">
          <a:xfrm>
            <a:off x="7282627" y="2666528"/>
            <a:ext cx="478052" cy="536312"/>
          </a:xfrm>
          <a:custGeom>
            <a:avLst/>
            <a:gdLst>
              <a:gd name="T0" fmla="*/ 2523 w 2640"/>
              <a:gd name="T1" fmla="*/ 0 h 2964"/>
              <a:gd name="T2" fmla="*/ 0 w 2640"/>
              <a:gd name="T3" fmla="*/ 116 h 2964"/>
              <a:gd name="T4" fmla="*/ 116 w 2640"/>
              <a:gd name="T5" fmla="*/ 1805 h 2964"/>
              <a:gd name="T6" fmla="*/ 1493 w 2640"/>
              <a:gd name="T7" fmla="*/ 1666 h 2964"/>
              <a:gd name="T8" fmla="*/ 232 w 2640"/>
              <a:gd name="T9" fmla="*/ 139 h 2964"/>
              <a:gd name="T10" fmla="*/ 2315 w 2640"/>
              <a:gd name="T11" fmla="*/ 1666 h 2964"/>
              <a:gd name="T12" fmla="*/ 1747 w 2640"/>
              <a:gd name="T13" fmla="*/ 1274 h 2964"/>
              <a:gd name="T14" fmla="*/ 1654 w 2640"/>
              <a:gd name="T15" fmla="*/ 1204 h 2964"/>
              <a:gd name="T16" fmla="*/ 1585 w 2640"/>
              <a:gd name="T17" fmla="*/ 2199 h 2964"/>
              <a:gd name="T18" fmla="*/ 1504 w 2640"/>
              <a:gd name="T19" fmla="*/ 2349 h 2964"/>
              <a:gd name="T20" fmla="*/ 1204 w 2640"/>
              <a:gd name="T21" fmla="*/ 2152 h 2964"/>
              <a:gd name="T22" fmla="*/ 1724 w 2640"/>
              <a:gd name="T23" fmla="*/ 2963 h 2964"/>
              <a:gd name="T24" fmla="*/ 2546 w 2640"/>
              <a:gd name="T25" fmla="*/ 2257 h 2964"/>
              <a:gd name="T26" fmla="*/ 1840 w 2640"/>
              <a:gd name="T27" fmla="*/ 1932 h 2964"/>
              <a:gd name="T28" fmla="*/ 1805 w 2640"/>
              <a:gd name="T29" fmla="*/ 1805 h 2964"/>
              <a:gd name="T30" fmla="*/ 2639 w 2640"/>
              <a:gd name="T31" fmla="*/ 1689 h 2964"/>
              <a:gd name="T32" fmla="*/ 2523 w 2640"/>
              <a:gd name="T33" fmla="*/ 0 h 2964"/>
              <a:gd name="T34" fmla="*/ 1701 w 2640"/>
              <a:gd name="T35" fmla="*/ 2581 h 2964"/>
              <a:gd name="T36" fmla="*/ 1701 w 2640"/>
              <a:gd name="T37" fmla="*/ 2569 h 2964"/>
              <a:gd name="T38" fmla="*/ 2534 w 2640"/>
              <a:gd name="T39" fmla="*/ 961 h 2964"/>
              <a:gd name="T40" fmla="*/ 2477 w 2640"/>
              <a:gd name="T41" fmla="*/ 1019 h 2964"/>
              <a:gd name="T42" fmla="*/ 2419 w 2640"/>
              <a:gd name="T43" fmla="*/ 845 h 2964"/>
              <a:gd name="T44" fmla="*/ 2534 w 2640"/>
              <a:gd name="T45" fmla="*/ 845 h 2964"/>
              <a:gd name="T46" fmla="*/ 1458 w 2640"/>
              <a:gd name="T47" fmla="*/ 1482 h 2964"/>
              <a:gd name="T48" fmla="*/ 1493 w 2640"/>
              <a:gd name="T49" fmla="*/ 1470 h 2964"/>
              <a:gd name="T50" fmla="*/ 1435 w 2640"/>
              <a:gd name="T51" fmla="*/ 1250 h 2964"/>
              <a:gd name="T52" fmla="*/ 1898 w 2640"/>
              <a:gd name="T53" fmla="*/ 1250 h 2964"/>
              <a:gd name="T54" fmla="*/ 1840 w 2640"/>
              <a:gd name="T55" fmla="*/ 1470 h 2964"/>
              <a:gd name="T56" fmla="*/ 1990 w 2640"/>
              <a:gd name="T57" fmla="*/ 1250 h 2964"/>
              <a:gd name="T58" fmla="*/ 1342 w 2640"/>
              <a:gd name="T59" fmla="*/ 1250 h 2964"/>
              <a:gd name="T60" fmla="*/ 1458 w 2640"/>
              <a:gd name="T61" fmla="*/ 1482 h 2964"/>
              <a:gd name="T62" fmla="*/ 1666 w 2640"/>
              <a:gd name="T63" fmla="*/ 845 h 2964"/>
              <a:gd name="T64" fmla="*/ 2002 w 2640"/>
              <a:gd name="T65" fmla="*/ 1504 h 2964"/>
              <a:gd name="T66" fmla="*/ 2083 w 2640"/>
              <a:gd name="T67" fmla="*/ 1550 h 2964"/>
              <a:gd name="T68" fmla="*/ 1666 w 2640"/>
              <a:gd name="T69" fmla="*/ 752 h 2964"/>
              <a:gd name="T70" fmla="*/ 1251 w 2640"/>
              <a:gd name="T71" fmla="*/ 1550 h 2964"/>
              <a:gd name="T72" fmla="*/ 1320 w 2640"/>
              <a:gd name="T73" fmla="*/ 1562 h 2964"/>
              <a:gd name="T74" fmla="*/ 1251 w 2640"/>
              <a:gd name="T75" fmla="*/ 126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40" h="2964">
                <a:moveTo>
                  <a:pt x="2523" y="0"/>
                </a:moveTo>
                <a:lnTo>
                  <a:pt x="2523" y="0"/>
                </a:lnTo>
                <a:cubicBezTo>
                  <a:pt x="116" y="0"/>
                  <a:pt x="116" y="0"/>
                  <a:pt x="116" y="0"/>
                </a:cubicBezTo>
                <a:cubicBezTo>
                  <a:pt x="58" y="0"/>
                  <a:pt x="0" y="58"/>
                  <a:pt x="0" y="116"/>
                </a:cubicBezTo>
                <a:cubicBezTo>
                  <a:pt x="0" y="1689"/>
                  <a:pt x="0" y="1689"/>
                  <a:pt x="0" y="1689"/>
                </a:cubicBezTo>
                <a:cubicBezTo>
                  <a:pt x="0" y="1747"/>
                  <a:pt x="58" y="1805"/>
                  <a:pt x="116" y="1805"/>
                </a:cubicBezTo>
                <a:cubicBezTo>
                  <a:pt x="1493" y="1805"/>
                  <a:pt x="1493" y="1805"/>
                  <a:pt x="1493" y="1805"/>
                </a:cubicBezTo>
                <a:cubicBezTo>
                  <a:pt x="1493" y="1666"/>
                  <a:pt x="1493" y="1666"/>
                  <a:pt x="1493" y="1666"/>
                </a:cubicBezTo>
                <a:cubicBezTo>
                  <a:pt x="232" y="1666"/>
                  <a:pt x="232" y="1666"/>
                  <a:pt x="232" y="1666"/>
                </a:cubicBezTo>
                <a:cubicBezTo>
                  <a:pt x="232" y="139"/>
                  <a:pt x="232" y="139"/>
                  <a:pt x="232" y="139"/>
                </a:cubicBezTo>
                <a:cubicBezTo>
                  <a:pt x="2315" y="139"/>
                  <a:pt x="2315" y="139"/>
                  <a:pt x="2315" y="139"/>
                </a:cubicBezTo>
                <a:cubicBezTo>
                  <a:pt x="2315" y="1666"/>
                  <a:pt x="2315" y="1666"/>
                  <a:pt x="2315" y="1666"/>
                </a:cubicBezTo>
                <a:cubicBezTo>
                  <a:pt x="1782" y="1666"/>
                  <a:pt x="1782" y="1666"/>
                  <a:pt x="1782" y="1666"/>
                </a:cubicBezTo>
                <a:cubicBezTo>
                  <a:pt x="1747" y="1274"/>
                  <a:pt x="1747" y="1274"/>
                  <a:pt x="1747" y="1274"/>
                </a:cubicBezTo>
                <a:cubicBezTo>
                  <a:pt x="1736" y="1227"/>
                  <a:pt x="1713" y="1204"/>
                  <a:pt x="1666" y="1204"/>
                </a:cubicBezTo>
                <a:cubicBezTo>
                  <a:pt x="1654" y="1204"/>
                  <a:pt x="1654" y="1204"/>
                  <a:pt x="1654" y="1204"/>
                </a:cubicBezTo>
                <a:cubicBezTo>
                  <a:pt x="1620" y="1204"/>
                  <a:pt x="1585" y="1239"/>
                  <a:pt x="1585" y="1274"/>
                </a:cubicBezTo>
                <a:cubicBezTo>
                  <a:pt x="1585" y="2199"/>
                  <a:pt x="1585" y="2199"/>
                  <a:pt x="1585" y="2199"/>
                </a:cubicBezTo>
                <a:cubicBezTo>
                  <a:pt x="1585" y="2245"/>
                  <a:pt x="1562" y="2291"/>
                  <a:pt x="1527" y="2326"/>
                </a:cubicBezTo>
                <a:cubicBezTo>
                  <a:pt x="1504" y="2349"/>
                  <a:pt x="1504" y="2349"/>
                  <a:pt x="1504" y="2349"/>
                </a:cubicBezTo>
                <a:cubicBezTo>
                  <a:pt x="1493" y="2361"/>
                  <a:pt x="1469" y="2361"/>
                  <a:pt x="1458" y="2349"/>
                </a:cubicBezTo>
                <a:cubicBezTo>
                  <a:pt x="1204" y="2152"/>
                  <a:pt x="1204" y="2152"/>
                  <a:pt x="1204" y="2152"/>
                </a:cubicBezTo>
                <a:cubicBezTo>
                  <a:pt x="1123" y="2083"/>
                  <a:pt x="1007" y="2083"/>
                  <a:pt x="926" y="2164"/>
                </a:cubicBezTo>
                <a:cubicBezTo>
                  <a:pt x="1724" y="2963"/>
                  <a:pt x="1724" y="2963"/>
                  <a:pt x="1724" y="2963"/>
                </a:cubicBezTo>
                <a:cubicBezTo>
                  <a:pt x="2454" y="2963"/>
                  <a:pt x="2454" y="2963"/>
                  <a:pt x="2454" y="2963"/>
                </a:cubicBezTo>
                <a:cubicBezTo>
                  <a:pt x="2546" y="2257"/>
                  <a:pt x="2546" y="2257"/>
                  <a:pt x="2546" y="2257"/>
                </a:cubicBezTo>
                <a:cubicBezTo>
                  <a:pt x="2558" y="2118"/>
                  <a:pt x="2465" y="2002"/>
                  <a:pt x="2338" y="1990"/>
                </a:cubicBezTo>
                <a:cubicBezTo>
                  <a:pt x="1840" y="1932"/>
                  <a:pt x="1840" y="1932"/>
                  <a:pt x="1840" y="1932"/>
                </a:cubicBezTo>
                <a:cubicBezTo>
                  <a:pt x="1828" y="1932"/>
                  <a:pt x="1817" y="1921"/>
                  <a:pt x="1817" y="1909"/>
                </a:cubicBezTo>
                <a:cubicBezTo>
                  <a:pt x="1805" y="1805"/>
                  <a:pt x="1805" y="1805"/>
                  <a:pt x="1805" y="1805"/>
                </a:cubicBezTo>
                <a:cubicBezTo>
                  <a:pt x="2523" y="1805"/>
                  <a:pt x="2523" y="1805"/>
                  <a:pt x="2523" y="1805"/>
                </a:cubicBezTo>
                <a:cubicBezTo>
                  <a:pt x="2581" y="1805"/>
                  <a:pt x="2639" y="1747"/>
                  <a:pt x="2639" y="1689"/>
                </a:cubicBezTo>
                <a:cubicBezTo>
                  <a:pt x="2639" y="116"/>
                  <a:pt x="2639" y="116"/>
                  <a:pt x="2639" y="116"/>
                </a:cubicBezTo>
                <a:cubicBezTo>
                  <a:pt x="2639" y="58"/>
                  <a:pt x="2581" y="0"/>
                  <a:pt x="2523" y="0"/>
                </a:cubicBezTo>
                <a:close/>
                <a:moveTo>
                  <a:pt x="1701" y="2581"/>
                </a:moveTo>
                <a:lnTo>
                  <a:pt x="1701" y="2581"/>
                </a:lnTo>
                <a:lnTo>
                  <a:pt x="1701" y="2581"/>
                </a:lnTo>
                <a:cubicBezTo>
                  <a:pt x="1701" y="2569"/>
                  <a:pt x="1701" y="2569"/>
                  <a:pt x="1701" y="2569"/>
                </a:cubicBezTo>
                <a:lnTo>
                  <a:pt x="1701" y="2581"/>
                </a:lnTo>
                <a:close/>
                <a:moveTo>
                  <a:pt x="2534" y="961"/>
                </a:moveTo>
                <a:lnTo>
                  <a:pt x="2534" y="961"/>
                </a:lnTo>
                <a:cubicBezTo>
                  <a:pt x="2534" y="996"/>
                  <a:pt x="2511" y="1019"/>
                  <a:pt x="2477" y="1019"/>
                </a:cubicBezTo>
                <a:cubicBezTo>
                  <a:pt x="2442" y="1019"/>
                  <a:pt x="2419" y="996"/>
                  <a:pt x="2419" y="961"/>
                </a:cubicBezTo>
                <a:cubicBezTo>
                  <a:pt x="2419" y="845"/>
                  <a:pt x="2419" y="845"/>
                  <a:pt x="2419" y="845"/>
                </a:cubicBezTo>
                <a:cubicBezTo>
                  <a:pt x="2419" y="811"/>
                  <a:pt x="2442" y="787"/>
                  <a:pt x="2477" y="787"/>
                </a:cubicBezTo>
                <a:cubicBezTo>
                  <a:pt x="2511" y="787"/>
                  <a:pt x="2534" y="811"/>
                  <a:pt x="2534" y="845"/>
                </a:cubicBezTo>
                <a:lnTo>
                  <a:pt x="2534" y="961"/>
                </a:lnTo>
                <a:close/>
                <a:moveTo>
                  <a:pt x="1458" y="1482"/>
                </a:moveTo>
                <a:lnTo>
                  <a:pt x="1458" y="1482"/>
                </a:lnTo>
                <a:cubicBezTo>
                  <a:pt x="1469" y="1482"/>
                  <a:pt x="1481" y="1482"/>
                  <a:pt x="1493" y="1470"/>
                </a:cubicBezTo>
                <a:cubicBezTo>
                  <a:pt x="1504" y="1459"/>
                  <a:pt x="1516" y="1424"/>
                  <a:pt x="1493" y="1401"/>
                </a:cubicBezTo>
                <a:cubicBezTo>
                  <a:pt x="1458" y="1366"/>
                  <a:pt x="1435" y="1308"/>
                  <a:pt x="1435" y="1250"/>
                </a:cubicBezTo>
                <a:cubicBezTo>
                  <a:pt x="1435" y="1123"/>
                  <a:pt x="1539" y="1019"/>
                  <a:pt x="1666" y="1019"/>
                </a:cubicBezTo>
                <a:cubicBezTo>
                  <a:pt x="1793" y="1019"/>
                  <a:pt x="1898" y="1123"/>
                  <a:pt x="1898" y="1250"/>
                </a:cubicBezTo>
                <a:cubicBezTo>
                  <a:pt x="1898" y="1308"/>
                  <a:pt x="1875" y="1366"/>
                  <a:pt x="1840" y="1401"/>
                </a:cubicBezTo>
                <a:cubicBezTo>
                  <a:pt x="1817" y="1424"/>
                  <a:pt x="1828" y="1459"/>
                  <a:pt x="1840" y="1470"/>
                </a:cubicBezTo>
                <a:cubicBezTo>
                  <a:pt x="1863" y="1482"/>
                  <a:pt x="1886" y="1482"/>
                  <a:pt x="1909" y="1470"/>
                </a:cubicBezTo>
                <a:cubicBezTo>
                  <a:pt x="1956" y="1413"/>
                  <a:pt x="1990" y="1331"/>
                  <a:pt x="1990" y="1250"/>
                </a:cubicBezTo>
                <a:cubicBezTo>
                  <a:pt x="1990" y="1077"/>
                  <a:pt x="1840" y="926"/>
                  <a:pt x="1666" y="926"/>
                </a:cubicBezTo>
                <a:cubicBezTo>
                  <a:pt x="1493" y="926"/>
                  <a:pt x="1342" y="1077"/>
                  <a:pt x="1342" y="1250"/>
                </a:cubicBezTo>
                <a:cubicBezTo>
                  <a:pt x="1342" y="1331"/>
                  <a:pt x="1377" y="1413"/>
                  <a:pt x="1423" y="1470"/>
                </a:cubicBezTo>
                <a:cubicBezTo>
                  <a:pt x="1435" y="1482"/>
                  <a:pt x="1446" y="1482"/>
                  <a:pt x="1458" y="1482"/>
                </a:cubicBezTo>
                <a:close/>
                <a:moveTo>
                  <a:pt x="1666" y="845"/>
                </a:moveTo>
                <a:lnTo>
                  <a:pt x="1666" y="845"/>
                </a:lnTo>
                <a:cubicBezTo>
                  <a:pt x="1898" y="845"/>
                  <a:pt x="2083" y="1030"/>
                  <a:pt x="2083" y="1262"/>
                </a:cubicBezTo>
                <a:cubicBezTo>
                  <a:pt x="2083" y="1343"/>
                  <a:pt x="2060" y="1436"/>
                  <a:pt x="2002" y="1504"/>
                </a:cubicBezTo>
                <a:cubicBezTo>
                  <a:pt x="1990" y="1516"/>
                  <a:pt x="2002" y="1550"/>
                  <a:pt x="2013" y="1562"/>
                </a:cubicBezTo>
                <a:cubicBezTo>
                  <a:pt x="2037" y="1585"/>
                  <a:pt x="2071" y="1573"/>
                  <a:pt x="2083" y="1550"/>
                </a:cubicBezTo>
                <a:cubicBezTo>
                  <a:pt x="2141" y="1470"/>
                  <a:pt x="2176" y="1366"/>
                  <a:pt x="2176" y="1262"/>
                </a:cubicBezTo>
                <a:cubicBezTo>
                  <a:pt x="2176" y="984"/>
                  <a:pt x="1944" y="752"/>
                  <a:pt x="1666" y="752"/>
                </a:cubicBezTo>
                <a:cubicBezTo>
                  <a:pt x="1388" y="752"/>
                  <a:pt x="1158" y="984"/>
                  <a:pt x="1158" y="1262"/>
                </a:cubicBezTo>
                <a:cubicBezTo>
                  <a:pt x="1158" y="1366"/>
                  <a:pt x="1192" y="1470"/>
                  <a:pt x="1251" y="1550"/>
                </a:cubicBezTo>
                <a:cubicBezTo>
                  <a:pt x="1262" y="1562"/>
                  <a:pt x="1274" y="1573"/>
                  <a:pt x="1285" y="1573"/>
                </a:cubicBezTo>
                <a:cubicBezTo>
                  <a:pt x="1297" y="1573"/>
                  <a:pt x="1308" y="1573"/>
                  <a:pt x="1320" y="1562"/>
                </a:cubicBezTo>
                <a:cubicBezTo>
                  <a:pt x="1330" y="1550"/>
                  <a:pt x="1342" y="1516"/>
                  <a:pt x="1330" y="1504"/>
                </a:cubicBezTo>
                <a:cubicBezTo>
                  <a:pt x="1274" y="1436"/>
                  <a:pt x="1251" y="1343"/>
                  <a:pt x="1251" y="1262"/>
                </a:cubicBezTo>
                <a:cubicBezTo>
                  <a:pt x="1251" y="1030"/>
                  <a:pt x="1435" y="845"/>
                  <a:pt x="1666" y="845"/>
                </a:cubicBezTo>
                <a:close/>
              </a:path>
            </a:pathLst>
          </a:custGeom>
          <a:solidFill>
            <a:schemeClr val="bg1"/>
          </a:solidFill>
          <a:ln>
            <a:noFill/>
          </a:ln>
          <a:effectLst/>
          <a:extLst/>
        </p:spPr>
        <p:txBody>
          <a:bodyPr wrap="none" anchor="ctr"/>
          <a:lstStyle/>
          <a:p>
            <a:endParaRPr lang="en-US" dirty="0"/>
          </a:p>
        </p:txBody>
      </p:sp>
      <p:sp>
        <p:nvSpPr>
          <p:cNvPr id="71" name="Freeform 2"/>
          <p:cNvSpPr>
            <a:spLocks noChangeAspect="1" noChangeArrowheads="1"/>
          </p:cNvSpPr>
          <p:nvPr/>
        </p:nvSpPr>
        <p:spPr bwMode="auto">
          <a:xfrm>
            <a:off x="1583662" y="1166708"/>
            <a:ext cx="481445" cy="451355"/>
          </a:xfrm>
          <a:custGeom>
            <a:avLst/>
            <a:gdLst>
              <a:gd name="T0" fmla="*/ 695 w 2964"/>
              <a:gd name="T1" fmla="*/ 555 h 2778"/>
              <a:gd name="T2" fmla="*/ 926 w 2964"/>
              <a:gd name="T3" fmla="*/ 555 h 2778"/>
              <a:gd name="T4" fmla="*/ 2777 w 2964"/>
              <a:gd name="T5" fmla="*/ 833 h 2778"/>
              <a:gd name="T6" fmla="*/ 1621 w 2964"/>
              <a:gd name="T7" fmla="*/ 185 h 2778"/>
              <a:gd name="T8" fmla="*/ 185 w 2964"/>
              <a:gd name="T9" fmla="*/ 0 h 2778"/>
              <a:gd name="T10" fmla="*/ 0 w 2964"/>
              <a:gd name="T11" fmla="*/ 926 h 2778"/>
              <a:gd name="T12" fmla="*/ 324 w 2964"/>
              <a:gd name="T13" fmla="*/ 1111 h 2778"/>
              <a:gd name="T14" fmla="*/ 417 w 2964"/>
              <a:gd name="T15" fmla="*/ 1528 h 2778"/>
              <a:gd name="T16" fmla="*/ 787 w 2964"/>
              <a:gd name="T17" fmla="*/ 1030 h 2778"/>
              <a:gd name="T18" fmla="*/ 509 w 2964"/>
              <a:gd name="T19" fmla="*/ 1204 h 2778"/>
              <a:gd name="T20" fmla="*/ 185 w 2964"/>
              <a:gd name="T21" fmla="*/ 1018 h 2778"/>
              <a:gd name="T22" fmla="*/ 93 w 2964"/>
              <a:gd name="T23" fmla="*/ 185 h 2778"/>
              <a:gd name="T24" fmla="*/ 1436 w 2964"/>
              <a:gd name="T25" fmla="*/ 92 h 2778"/>
              <a:gd name="T26" fmla="*/ 1528 w 2964"/>
              <a:gd name="T27" fmla="*/ 833 h 2778"/>
              <a:gd name="T28" fmla="*/ 926 w 2964"/>
              <a:gd name="T29" fmla="*/ 1018 h 2778"/>
              <a:gd name="T30" fmla="*/ 1111 w 2964"/>
              <a:gd name="T31" fmla="*/ 2222 h 2778"/>
              <a:gd name="T32" fmla="*/ 2407 w 2964"/>
              <a:gd name="T33" fmla="*/ 2777 h 2778"/>
              <a:gd name="T34" fmla="*/ 2500 w 2964"/>
              <a:gd name="T35" fmla="*/ 2222 h 2778"/>
              <a:gd name="T36" fmla="*/ 2963 w 2964"/>
              <a:gd name="T37" fmla="*/ 2037 h 2778"/>
              <a:gd name="T38" fmla="*/ 2777 w 2964"/>
              <a:gd name="T39" fmla="*/ 833 h 2778"/>
              <a:gd name="T40" fmla="*/ 1343 w 2964"/>
              <a:gd name="T41" fmla="*/ 1528 h 2778"/>
              <a:gd name="T42" fmla="*/ 1621 w 2964"/>
              <a:gd name="T43" fmla="*/ 1528 h 2778"/>
              <a:gd name="T44" fmla="*/ 1945 w 2964"/>
              <a:gd name="T45" fmla="*/ 1667 h 2778"/>
              <a:gd name="T46" fmla="*/ 1945 w 2964"/>
              <a:gd name="T47" fmla="*/ 1389 h 2778"/>
              <a:gd name="T48" fmla="*/ 1945 w 2964"/>
              <a:gd name="T49" fmla="*/ 1667 h 2778"/>
              <a:gd name="T50" fmla="*/ 2268 w 2964"/>
              <a:gd name="T51" fmla="*/ 1528 h 2778"/>
              <a:gd name="T52" fmla="*/ 2546 w 2964"/>
              <a:gd name="T53" fmla="*/ 1528 h 2778"/>
              <a:gd name="T54" fmla="*/ 324 w 2964"/>
              <a:gd name="T55" fmla="*/ 555 h 2778"/>
              <a:gd name="T56" fmla="*/ 556 w 2964"/>
              <a:gd name="T57" fmla="*/ 555 h 2778"/>
              <a:gd name="T58" fmla="*/ 324 w 2964"/>
              <a:gd name="T59" fmla="*/ 555 h 2778"/>
              <a:gd name="T60" fmla="*/ 1181 w 2964"/>
              <a:gd name="T61" fmla="*/ 440 h 2778"/>
              <a:gd name="T62" fmla="*/ 1181 w 2964"/>
              <a:gd name="T63" fmla="*/ 671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64" h="2778">
                <a:moveTo>
                  <a:pt x="811" y="440"/>
                </a:moveTo>
                <a:cubicBezTo>
                  <a:pt x="741" y="440"/>
                  <a:pt x="695" y="486"/>
                  <a:pt x="695" y="555"/>
                </a:cubicBezTo>
                <a:cubicBezTo>
                  <a:pt x="695" y="625"/>
                  <a:pt x="741" y="671"/>
                  <a:pt x="811" y="671"/>
                </a:cubicBezTo>
                <a:cubicBezTo>
                  <a:pt x="880" y="671"/>
                  <a:pt x="926" y="625"/>
                  <a:pt x="926" y="555"/>
                </a:cubicBezTo>
                <a:cubicBezTo>
                  <a:pt x="926" y="486"/>
                  <a:pt x="880" y="440"/>
                  <a:pt x="811" y="440"/>
                </a:cubicBezTo>
                <a:close/>
                <a:moveTo>
                  <a:pt x="2777" y="833"/>
                </a:moveTo>
                <a:cubicBezTo>
                  <a:pt x="1621" y="833"/>
                  <a:pt x="1621" y="833"/>
                  <a:pt x="1621" y="833"/>
                </a:cubicBezTo>
                <a:cubicBezTo>
                  <a:pt x="1621" y="185"/>
                  <a:pt x="1621" y="185"/>
                  <a:pt x="1621" y="185"/>
                </a:cubicBezTo>
                <a:cubicBezTo>
                  <a:pt x="1621" y="81"/>
                  <a:pt x="1540" y="0"/>
                  <a:pt x="1436" y="0"/>
                </a:cubicBezTo>
                <a:cubicBezTo>
                  <a:pt x="185" y="0"/>
                  <a:pt x="185" y="0"/>
                  <a:pt x="185" y="0"/>
                </a:cubicBezTo>
                <a:cubicBezTo>
                  <a:pt x="81" y="0"/>
                  <a:pt x="0" y="81"/>
                  <a:pt x="0" y="185"/>
                </a:cubicBezTo>
                <a:cubicBezTo>
                  <a:pt x="0" y="926"/>
                  <a:pt x="0" y="926"/>
                  <a:pt x="0" y="926"/>
                </a:cubicBezTo>
                <a:cubicBezTo>
                  <a:pt x="0" y="1030"/>
                  <a:pt x="81" y="1111"/>
                  <a:pt x="185" y="1111"/>
                </a:cubicBezTo>
                <a:cubicBezTo>
                  <a:pt x="324" y="1111"/>
                  <a:pt x="324" y="1111"/>
                  <a:pt x="324" y="1111"/>
                </a:cubicBezTo>
                <a:cubicBezTo>
                  <a:pt x="370" y="1111"/>
                  <a:pt x="417" y="1157"/>
                  <a:pt x="417" y="1204"/>
                </a:cubicBezTo>
                <a:cubicBezTo>
                  <a:pt x="417" y="1528"/>
                  <a:pt x="417" y="1528"/>
                  <a:pt x="417" y="1528"/>
                </a:cubicBezTo>
                <a:cubicBezTo>
                  <a:pt x="787" y="1157"/>
                  <a:pt x="787" y="1157"/>
                  <a:pt x="787" y="1157"/>
                </a:cubicBezTo>
                <a:cubicBezTo>
                  <a:pt x="787" y="1030"/>
                  <a:pt x="787" y="1030"/>
                  <a:pt x="787" y="1030"/>
                </a:cubicBezTo>
                <a:cubicBezTo>
                  <a:pt x="509" y="1308"/>
                  <a:pt x="509" y="1308"/>
                  <a:pt x="509" y="1308"/>
                </a:cubicBezTo>
                <a:cubicBezTo>
                  <a:pt x="509" y="1204"/>
                  <a:pt x="509" y="1204"/>
                  <a:pt x="509" y="1204"/>
                </a:cubicBezTo>
                <a:cubicBezTo>
                  <a:pt x="509" y="1099"/>
                  <a:pt x="428" y="1018"/>
                  <a:pt x="324" y="1018"/>
                </a:cubicBezTo>
                <a:cubicBezTo>
                  <a:pt x="185" y="1018"/>
                  <a:pt x="185" y="1018"/>
                  <a:pt x="185" y="1018"/>
                </a:cubicBezTo>
                <a:cubicBezTo>
                  <a:pt x="139" y="1018"/>
                  <a:pt x="93" y="972"/>
                  <a:pt x="93" y="926"/>
                </a:cubicBezTo>
                <a:cubicBezTo>
                  <a:pt x="93" y="185"/>
                  <a:pt x="93" y="185"/>
                  <a:pt x="93" y="185"/>
                </a:cubicBezTo>
                <a:cubicBezTo>
                  <a:pt x="93" y="138"/>
                  <a:pt x="139" y="92"/>
                  <a:pt x="185" y="92"/>
                </a:cubicBezTo>
                <a:cubicBezTo>
                  <a:pt x="1436" y="92"/>
                  <a:pt x="1436" y="92"/>
                  <a:pt x="1436" y="92"/>
                </a:cubicBezTo>
                <a:cubicBezTo>
                  <a:pt x="1482" y="92"/>
                  <a:pt x="1528" y="138"/>
                  <a:pt x="1528" y="185"/>
                </a:cubicBezTo>
                <a:cubicBezTo>
                  <a:pt x="1528" y="833"/>
                  <a:pt x="1528" y="833"/>
                  <a:pt x="1528" y="833"/>
                </a:cubicBezTo>
                <a:cubicBezTo>
                  <a:pt x="1111" y="833"/>
                  <a:pt x="1111" y="833"/>
                  <a:pt x="1111" y="833"/>
                </a:cubicBezTo>
                <a:cubicBezTo>
                  <a:pt x="1007" y="833"/>
                  <a:pt x="926" y="914"/>
                  <a:pt x="926" y="1018"/>
                </a:cubicBezTo>
                <a:cubicBezTo>
                  <a:pt x="926" y="2037"/>
                  <a:pt x="926" y="2037"/>
                  <a:pt x="926" y="2037"/>
                </a:cubicBezTo>
                <a:cubicBezTo>
                  <a:pt x="926" y="2141"/>
                  <a:pt x="1007" y="2222"/>
                  <a:pt x="1111" y="2222"/>
                </a:cubicBezTo>
                <a:cubicBezTo>
                  <a:pt x="1852" y="2222"/>
                  <a:pt x="1852" y="2222"/>
                  <a:pt x="1852" y="2222"/>
                </a:cubicBezTo>
                <a:cubicBezTo>
                  <a:pt x="2407" y="2777"/>
                  <a:pt x="2407" y="2777"/>
                  <a:pt x="2407" y="2777"/>
                </a:cubicBezTo>
                <a:cubicBezTo>
                  <a:pt x="2407" y="2314"/>
                  <a:pt x="2407" y="2314"/>
                  <a:pt x="2407" y="2314"/>
                </a:cubicBezTo>
                <a:cubicBezTo>
                  <a:pt x="2407" y="2268"/>
                  <a:pt x="2453" y="2222"/>
                  <a:pt x="2500" y="2222"/>
                </a:cubicBezTo>
                <a:cubicBezTo>
                  <a:pt x="2777" y="2222"/>
                  <a:pt x="2777" y="2222"/>
                  <a:pt x="2777" y="2222"/>
                </a:cubicBezTo>
                <a:cubicBezTo>
                  <a:pt x="2882" y="2222"/>
                  <a:pt x="2963" y="2141"/>
                  <a:pt x="2963" y="2037"/>
                </a:cubicBezTo>
                <a:cubicBezTo>
                  <a:pt x="2963" y="1018"/>
                  <a:pt x="2963" y="1018"/>
                  <a:pt x="2963" y="1018"/>
                </a:cubicBezTo>
                <a:cubicBezTo>
                  <a:pt x="2963" y="914"/>
                  <a:pt x="2882" y="833"/>
                  <a:pt x="2777" y="833"/>
                </a:cubicBezTo>
                <a:close/>
                <a:moveTo>
                  <a:pt x="1482" y="1667"/>
                </a:moveTo>
                <a:cubicBezTo>
                  <a:pt x="1401" y="1667"/>
                  <a:pt x="1343" y="1609"/>
                  <a:pt x="1343" y="1528"/>
                </a:cubicBezTo>
                <a:cubicBezTo>
                  <a:pt x="1343" y="1447"/>
                  <a:pt x="1401" y="1389"/>
                  <a:pt x="1482" y="1389"/>
                </a:cubicBezTo>
                <a:cubicBezTo>
                  <a:pt x="1563" y="1389"/>
                  <a:pt x="1621" y="1447"/>
                  <a:pt x="1621" y="1528"/>
                </a:cubicBezTo>
                <a:cubicBezTo>
                  <a:pt x="1621" y="1609"/>
                  <a:pt x="1563" y="1667"/>
                  <a:pt x="1482" y="1667"/>
                </a:cubicBezTo>
                <a:close/>
                <a:moveTo>
                  <a:pt x="1945" y="1667"/>
                </a:moveTo>
                <a:cubicBezTo>
                  <a:pt x="1864" y="1667"/>
                  <a:pt x="1806" y="1609"/>
                  <a:pt x="1806" y="1528"/>
                </a:cubicBezTo>
                <a:cubicBezTo>
                  <a:pt x="1806" y="1447"/>
                  <a:pt x="1864" y="1389"/>
                  <a:pt x="1945" y="1389"/>
                </a:cubicBezTo>
                <a:cubicBezTo>
                  <a:pt x="2026" y="1389"/>
                  <a:pt x="2084" y="1447"/>
                  <a:pt x="2084" y="1528"/>
                </a:cubicBezTo>
                <a:cubicBezTo>
                  <a:pt x="2084" y="1609"/>
                  <a:pt x="2026" y="1667"/>
                  <a:pt x="1945" y="1667"/>
                </a:cubicBezTo>
                <a:close/>
                <a:moveTo>
                  <a:pt x="2407" y="1667"/>
                </a:moveTo>
                <a:cubicBezTo>
                  <a:pt x="2326" y="1667"/>
                  <a:pt x="2268" y="1609"/>
                  <a:pt x="2268" y="1528"/>
                </a:cubicBezTo>
                <a:cubicBezTo>
                  <a:pt x="2268" y="1447"/>
                  <a:pt x="2326" y="1389"/>
                  <a:pt x="2407" y="1389"/>
                </a:cubicBezTo>
                <a:cubicBezTo>
                  <a:pt x="2488" y="1389"/>
                  <a:pt x="2546" y="1447"/>
                  <a:pt x="2546" y="1528"/>
                </a:cubicBezTo>
                <a:cubicBezTo>
                  <a:pt x="2546" y="1609"/>
                  <a:pt x="2488" y="1667"/>
                  <a:pt x="2407" y="1667"/>
                </a:cubicBezTo>
                <a:close/>
                <a:moveTo>
                  <a:pt x="324" y="555"/>
                </a:moveTo>
                <a:cubicBezTo>
                  <a:pt x="324" y="625"/>
                  <a:pt x="370" y="671"/>
                  <a:pt x="440" y="671"/>
                </a:cubicBezTo>
                <a:cubicBezTo>
                  <a:pt x="509" y="671"/>
                  <a:pt x="556" y="625"/>
                  <a:pt x="556" y="555"/>
                </a:cubicBezTo>
                <a:cubicBezTo>
                  <a:pt x="556" y="486"/>
                  <a:pt x="509" y="440"/>
                  <a:pt x="440" y="440"/>
                </a:cubicBezTo>
                <a:cubicBezTo>
                  <a:pt x="370" y="440"/>
                  <a:pt x="324" y="486"/>
                  <a:pt x="324" y="555"/>
                </a:cubicBezTo>
                <a:close/>
                <a:moveTo>
                  <a:pt x="1297" y="555"/>
                </a:moveTo>
                <a:cubicBezTo>
                  <a:pt x="1297" y="486"/>
                  <a:pt x="1250" y="440"/>
                  <a:pt x="1181" y="440"/>
                </a:cubicBezTo>
                <a:cubicBezTo>
                  <a:pt x="1111" y="440"/>
                  <a:pt x="1065" y="486"/>
                  <a:pt x="1065" y="555"/>
                </a:cubicBezTo>
                <a:cubicBezTo>
                  <a:pt x="1065" y="625"/>
                  <a:pt x="1111" y="671"/>
                  <a:pt x="1181" y="671"/>
                </a:cubicBezTo>
                <a:cubicBezTo>
                  <a:pt x="1250" y="671"/>
                  <a:pt x="1297" y="625"/>
                  <a:pt x="1297" y="555"/>
                </a:cubicBezTo>
                <a:close/>
              </a:path>
            </a:pathLst>
          </a:custGeom>
          <a:solidFill>
            <a:schemeClr val="bg1">
              <a:lumMod val="50000"/>
            </a:schemeClr>
          </a:solidFill>
          <a:ln>
            <a:noFill/>
          </a:ln>
          <a:effectLst/>
          <a:extLst/>
        </p:spPr>
        <p:txBody>
          <a:bodyPr wrap="none" anchor="ctr"/>
          <a:lstStyle/>
          <a:p>
            <a:endParaRPr lang="en-US" dirty="0"/>
          </a:p>
        </p:txBody>
      </p:sp>
      <p:pic>
        <p:nvPicPr>
          <p:cNvPr id="72" name="Picture 71"/>
          <p:cNvPicPr>
            <a:picLocks noChangeAspect="1"/>
          </p:cNvPicPr>
          <p:nvPr/>
        </p:nvPicPr>
        <p:blipFill rotWithShape="1">
          <a:blip r:embed="rId7" cstate="print">
            <a:extLst>
              <a:ext uri="{28A0092B-C50C-407E-A947-70E740481C1C}">
                <a14:useLocalDpi xmlns:a14="http://schemas.microsoft.com/office/drawing/2010/main" val="0"/>
              </a:ext>
            </a:extLst>
          </a:blip>
          <a:srcRect l="14068" t="9902" r="14938" b="13694"/>
          <a:stretch/>
        </p:blipFill>
        <p:spPr>
          <a:xfrm flipH="1">
            <a:off x="1639874" y="2638725"/>
            <a:ext cx="335187" cy="360732"/>
          </a:xfrm>
          <a:prstGeom prst="rect">
            <a:avLst/>
          </a:prstGeom>
        </p:spPr>
      </p:pic>
      <p:sp>
        <p:nvSpPr>
          <p:cNvPr id="73" name="Freeform 5"/>
          <p:cNvSpPr>
            <a:spLocks noChangeAspect="1" noChangeArrowheads="1"/>
          </p:cNvSpPr>
          <p:nvPr/>
        </p:nvSpPr>
        <p:spPr bwMode="auto">
          <a:xfrm>
            <a:off x="7282627" y="1914328"/>
            <a:ext cx="574652" cy="323242"/>
          </a:xfrm>
          <a:custGeom>
            <a:avLst/>
            <a:gdLst>
              <a:gd name="T0" fmla="*/ 1876 w 2964"/>
              <a:gd name="T1" fmla="*/ 231 h 1668"/>
              <a:gd name="T2" fmla="*/ 613 w 2964"/>
              <a:gd name="T3" fmla="*/ 463 h 1668"/>
              <a:gd name="T4" fmla="*/ 602 w 2964"/>
              <a:gd name="T5" fmla="*/ 1667 h 1668"/>
              <a:gd name="T6" fmla="*/ 2430 w 2964"/>
              <a:gd name="T7" fmla="*/ 602 h 1668"/>
              <a:gd name="T8" fmla="*/ 1158 w 2964"/>
              <a:gd name="T9" fmla="*/ 312 h 1668"/>
              <a:gd name="T10" fmla="*/ 972 w 2964"/>
              <a:gd name="T11" fmla="*/ 440 h 1668"/>
              <a:gd name="T12" fmla="*/ 2200 w 2964"/>
              <a:gd name="T13" fmla="*/ 1250 h 1668"/>
              <a:gd name="T14" fmla="*/ 1899 w 2964"/>
              <a:gd name="T15" fmla="*/ 1273 h 1668"/>
              <a:gd name="T16" fmla="*/ 1644 w 2964"/>
              <a:gd name="T17" fmla="*/ 1204 h 1668"/>
              <a:gd name="T18" fmla="*/ 1574 w 2964"/>
              <a:gd name="T19" fmla="*/ 1482 h 1668"/>
              <a:gd name="T20" fmla="*/ 1354 w 2964"/>
              <a:gd name="T21" fmla="*/ 1320 h 1668"/>
              <a:gd name="T22" fmla="*/ 1297 w 2964"/>
              <a:gd name="T23" fmla="*/ 1308 h 1668"/>
              <a:gd name="T24" fmla="*/ 1077 w 2964"/>
              <a:gd name="T25" fmla="*/ 1366 h 1668"/>
              <a:gd name="T26" fmla="*/ 961 w 2964"/>
              <a:gd name="T27" fmla="*/ 1412 h 1668"/>
              <a:gd name="T28" fmla="*/ 556 w 2964"/>
              <a:gd name="T29" fmla="*/ 1320 h 1668"/>
              <a:gd name="T30" fmla="*/ 718 w 2964"/>
              <a:gd name="T31" fmla="*/ 1123 h 1668"/>
              <a:gd name="T32" fmla="*/ 787 w 2964"/>
              <a:gd name="T33" fmla="*/ 926 h 1668"/>
              <a:gd name="T34" fmla="*/ 949 w 2964"/>
              <a:gd name="T35" fmla="*/ 787 h 1668"/>
              <a:gd name="T36" fmla="*/ 1331 w 2964"/>
              <a:gd name="T37" fmla="*/ 463 h 1668"/>
              <a:gd name="T38" fmla="*/ 1656 w 2964"/>
              <a:gd name="T39" fmla="*/ 579 h 1668"/>
              <a:gd name="T40" fmla="*/ 1852 w 2964"/>
              <a:gd name="T41" fmla="*/ 729 h 1668"/>
              <a:gd name="T42" fmla="*/ 1910 w 2964"/>
              <a:gd name="T43" fmla="*/ 718 h 1668"/>
              <a:gd name="T44" fmla="*/ 2153 w 2964"/>
              <a:gd name="T45" fmla="*/ 1018 h 1668"/>
              <a:gd name="T46" fmla="*/ 2314 w 2964"/>
              <a:gd name="T47" fmla="*/ 1204 h 1668"/>
              <a:gd name="T48" fmla="*/ 2314 w 2964"/>
              <a:gd name="T49" fmla="*/ 914 h 1668"/>
              <a:gd name="T50" fmla="*/ 2453 w 2964"/>
              <a:gd name="T51" fmla="*/ 810 h 1668"/>
              <a:gd name="T52" fmla="*/ 1690 w 2964"/>
              <a:gd name="T53" fmla="*/ 659 h 1668"/>
              <a:gd name="T54" fmla="*/ 1366 w 2964"/>
              <a:gd name="T55" fmla="*/ 798 h 1668"/>
              <a:gd name="T56" fmla="*/ 1030 w 2964"/>
              <a:gd name="T57" fmla="*/ 625 h 1668"/>
              <a:gd name="T58" fmla="*/ 996 w 2964"/>
              <a:gd name="T59" fmla="*/ 659 h 1668"/>
              <a:gd name="T60" fmla="*/ 1227 w 2964"/>
              <a:gd name="T61" fmla="*/ 1227 h 1668"/>
              <a:gd name="T62" fmla="*/ 996 w 2964"/>
              <a:gd name="T63" fmla="*/ 868 h 1668"/>
              <a:gd name="T64" fmla="*/ 1181 w 2964"/>
              <a:gd name="T65" fmla="*/ 1007 h 1668"/>
              <a:gd name="T66" fmla="*/ 996 w 2964"/>
              <a:gd name="T67" fmla="*/ 1076 h 1668"/>
              <a:gd name="T68" fmla="*/ 949 w 2964"/>
              <a:gd name="T69" fmla="*/ 1354 h 1668"/>
              <a:gd name="T70" fmla="*/ 764 w 2964"/>
              <a:gd name="T71" fmla="*/ 1146 h 1668"/>
              <a:gd name="T72" fmla="*/ 972 w 2964"/>
              <a:gd name="T73" fmla="*/ 1042 h 1668"/>
              <a:gd name="T74" fmla="*/ 1146 w 2964"/>
              <a:gd name="T75" fmla="*/ 972 h 1668"/>
              <a:gd name="T76" fmla="*/ 1737 w 2964"/>
              <a:gd name="T77" fmla="*/ 833 h 1668"/>
              <a:gd name="T78" fmla="*/ 1737 w 2964"/>
              <a:gd name="T79" fmla="*/ 891 h 1668"/>
              <a:gd name="T80" fmla="*/ 1737 w 2964"/>
              <a:gd name="T81" fmla="*/ 1157 h 1668"/>
              <a:gd name="T82" fmla="*/ 2107 w 2964"/>
              <a:gd name="T83" fmla="*/ 868 h 1668"/>
              <a:gd name="T84" fmla="*/ 1922 w 2964"/>
              <a:gd name="T85" fmla="*/ 937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64" h="1668">
                <a:moveTo>
                  <a:pt x="2430" y="602"/>
                </a:moveTo>
                <a:cubicBezTo>
                  <a:pt x="2418" y="602"/>
                  <a:pt x="2396" y="602"/>
                  <a:pt x="2384" y="602"/>
                </a:cubicBezTo>
                <a:cubicBezTo>
                  <a:pt x="2314" y="393"/>
                  <a:pt x="2119" y="231"/>
                  <a:pt x="1876" y="231"/>
                </a:cubicBezTo>
                <a:cubicBezTo>
                  <a:pt x="1817" y="231"/>
                  <a:pt x="1760" y="243"/>
                  <a:pt x="1702" y="266"/>
                </a:cubicBezTo>
                <a:cubicBezTo>
                  <a:pt x="1586" y="104"/>
                  <a:pt x="1413" y="0"/>
                  <a:pt x="1204" y="0"/>
                </a:cubicBezTo>
                <a:cubicBezTo>
                  <a:pt x="915" y="0"/>
                  <a:pt x="683" y="196"/>
                  <a:pt x="613" y="463"/>
                </a:cubicBezTo>
                <a:lnTo>
                  <a:pt x="602" y="463"/>
                </a:lnTo>
                <a:cubicBezTo>
                  <a:pt x="266" y="463"/>
                  <a:pt x="0" y="729"/>
                  <a:pt x="0" y="1065"/>
                </a:cubicBezTo>
                <a:cubicBezTo>
                  <a:pt x="0" y="1400"/>
                  <a:pt x="266" y="1667"/>
                  <a:pt x="602" y="1667"/>
                </a:cubicBezTo>
                <a:cubicBezTo>
                  <a:pt x="2430" y="1667"/>
                  <a:pt x="2430" y="1667"/>
                  <a:pt x="2430" y="1667"/>
                </a:cubicBezTo>
                <a:cubicBezTo>
                  <a:pt x="2720" y="1667"/>
                  <a:pt x="2963" y="1424"/>
                  <a:pt x="2963" y="1134"/>
                </a:cubicBezTo>
                <a:cubicBezTo>
                  <a:pt x="2963" y="845"/>
                  <a:pt x="2720" y="602"/>
                  <a:pt x="2430" y="602"/>
                </a:cubicBezTo>
                <a:close/>
                <a:moveTo>
                  <a:pt x="972" y="312"/>
                </a:moveTo>
                <a:cubicBezTo>
                  <a:pt x="1065" y="277"/>
                  <a:pt x="1065" y="277"/>
                  <a:pt x="1065" y="277"/>
                </a:cubicBezTo>
                <a:cubicBezTo>
                  <a:pt x="1158" y="312"/>
                  <a:pt x="1158" y="312"/>
                  <a:pt x="1158" y="312"/>
                </a:cubicBezTo>
                <a:cubicBezTo>
                  <a:pt x="1158" y="440"/>
                  <a:pt x="1158" y="440"/>
                  <a:pt x="1158" y="440"/>
                </a:cubicBezTo>
                <a:cubicBezTo>
                  <a:pt x="1065" y="486"/>
                  <a:pt x="1065" y="486"/>
                  <a:pt x="1065" y="486"/>
                </a:cubicBezTo>
                <a:cubicBezTo>
                  <a:pt x="972" y="440"/>
                  <a:pt x="972" y="440"/>
                  <a:pt x="972" y="440"/>
                </a:cubicBezTo>
                <a:lnTo>
                  <a:pt x="972" y="312"/>
                </a:lnTo>
                <a:close/>
                <a:moveTo>
                  <a:pt x="2314" y="1204"/>
                </a:moveTo>
                <a:cubicBezTo>
                  <a:pt x="2200" y="1250"/>
                  <a:pt x="2200" y="1250"/>
                  <a:pt x="2200" y="1250"/>
                </a:cubicBezTo>
                <a:cubicBezTo>
                  <a:pt x="2084" y="1204"/>
                  <a:pt x="2084" y="1204"/>
                  <a:pt x="2084" y="1204"/>
                </a:cubicBezTo>
                <a:cubicBezTo>
                  <a:pt x="1910" y="1273"/>
                  <a:pt x="1910" y="1273"/>
                  <a:pt x="1910" y="1273"/>
                </a:cubicBezTo>
                <a:lnTo>
                  <a:pt x="1899" y="1273"/>
                </a:lnTo>
                <a:lnTo>
                  <a:pt x="1887" y="1273"/>
                </a:lnTo>
                <a:cubicBezTo>
                  <a:pt x="1679" y="1192"/>
                  <a:pt x="1679" y="1192"/>
                  <a:pt x="1679" y="1192"/>
                </a:cubicBezTo>
                <a:cubicBezTo>
                  <a:pt x="1644" y="1204"/>
                  <a:pt x="1644" y="1204"/>
                  <a:pt x="1644" y="1204"/>
                </a:cubicBezTo>
                <a:cubicBezTo>
                  <a:pt x="1713" y="1227"/>
                  <a:pt x="1713" y="1227"/>
                  <a:pt x="1713" y="1227"/>
                </a:cubicBezTo>
                <a:cubicBezTo>
                  <a:pt x="1713" y="1424"/>
                  <a:pt x="1713" y="1424"/>
                  <a:pt x="1713" y="1424"/>
                </a:cubicBezTo>
                <a:cubicBezTo>
                  <a:pt x="1574" y="1482"/>
                  <a:pt x="1574" y="1482"/>
                  <a:pt x="1574" y="1482"/>
                </a:cubicBezTo>
                <a:cubicBezTo>
                  <a:pt x="1436" y="1424"/>
                  <a:pt x="1436" y="1424"/>
                  <a:pt x="1436" y="1424"/>
                </a:cubicBezTo>
                <a:cubicBezTo>
                  <a:pt x="1436" y="1285"/>
                  <a:pt x="1436" y="1285"/>
                  <a:pt x="1436" y="1285"/>
                </a:cubicBezTo>
                <a:cubicBezTo>
                  <a:pt x="1354" y="1320"/>
                  <a:pt x="1354" y="1320"/>
                  <a:pt x="1354" y="1320"/>
                </a:cubicBezTo>
                <a:lnTo>
                  <a:pt x="1343" y="1320"/>
                </a:lnTo>
                <a:lnTo>
                  <a:pt x="1331" y="1320"/>
                </a:lnTo>
                <a:cubicBezTo>
                  <a:pt x="1297" y="1308"/>
                  <a:pt x="1297" y="1308"/>
                  <a:pt x="1297" y="1308"/>
                </a:cubicBezTo>
                <a:cubicBezTo>
                  <a:pt x="1297" y="1366"/>
                  <a:pt x="1297" y="1366"/>
                  <a:pt x="1297" y="1366"/>
                </a:cubicBezTo>
                <a:cubicBezTo>
                  <a:pt x="1181" y="1412"/>
                  <a:pt x="1181" y="1412"/>
                  <a:pt x="1181" y="1412"/>
                </a:cubicBezTo>
                <a:cubicBezTo>
                  <a:pt x="1077" y="1366"/>
                  <a:pt x="1077" y="1366"/>
                  <a:pt x="1077" y="1366"/>
                </a:cubicBezTo>
                <a:cubicBezTo>
                  <a:pt x="984" y="1412"/>
                  <a:pt x="984" y="1412"/>
                  <a:pt x="984" y="1412"/>
                </a:cubicBezTo>
                <a:lnTo>
                  <a:pt x="972" y="1412"/>
                </a:lnTo>
                <a:lnTo>
                  <a:pt x="961" y="1412"/>
                </a:lnTo>
                <a:cubicBezTo>
                  <a:pt x="752" y="1331"/>
                  <a:pt x="752" y="1331"/>
                  <a:pt x="752" y="1331"/>
                </a:cubicBezTo>
                <a:cubicBezTo>
                  <a:pt x="672" y="1366"/>
                  <a:pt x="672" y="1366"/>
                  <a:pt x="672" y="1366"/>
                </a:cubicBezTo>
                <a:cubicBezTo>
                  <a:pt x="556" y="1320"/>
                  <a:pt x="556" y="1320"/>
                  <a:pt x="556" y="1320"/>
                </a:cubicBezTo>
                <a:cubicBezTo>
                  <a:pt x="556" y="1157"/>
                  <a:pt x="556" y="1157"/>
                  <a:pt x="556" y="1157"/>
                </a:cubicBezTo>
                <a:cubicBezTo>
                  <a:pt x="672" y="1111"/>
                  <a:pt x="672" y="1111"/>
                  <a:pt x="672" y="1111"/>
                </a:cubicBezTo>
                <a:cubicBezTo>
                  <a:pt x="718" y="1123"/>
                  <a:pt x="718" y="1123"/>
                  <a:pt x="718" y="1123"/>
                </a:cubicBezTo>
                <a:cubicBezTo>
                  <a:pt x="718" y="972"/>
                  <a:pt x="718" y="972"/>
                  <a:pt x="718" y="972"/>
                </a:cubicBezTo>
                <a:cubicBezTo>
                  <a:pt x="718" y="961"/>
                  <a:pt x="718" y="949"/>
                  <a:pt x="729" y="949"/>
                </a:cubicBezTo>
                <a:cubicBezTo>
                  <a:pt x="787" y="926"/>
                  <a:pt x="787" y="926"/>
                  <a:pt x="787" y="926"/>
                </a:cubicBezTo>
                <a:cubicBezTo>
                  <a:pt x="787" y="810"/>
                  <a:pt x="787" y="810"/>
                  <a:pt x="787" y="810"/>
                </a:cubicBezTo>
                <a:cubicBezTo>
                  <a:pt x="903" y="764"/>
                  <a:pt x="903" y="764"/>
                  <a:pt x="903" y="764"/>
                </a:cubicBezTo>
                <a:cubicBezTo>
                  <a:pt x="949" y="787"/>
                  <a:pt x="949" y="787"/>
                  <a:pt x="949" y="787"/>
                </a:cubicBezTo>
                <a:cubicBezTo>
                  <a:pt x="949" y="625"/>
                  <a:pt x="949" y="625"/>
                  <a:pt x="949" y="625"/>
                </a:cubicBezTo>
                <a:cubicBezTo>
                  <a:pt x="949" y="625"/>
                  <a:pt x="949" y="613"/>
                  <a:pt x="961" y="613"/>
                </a:cubicBezTo>
                <a:cubicBezTo>
                  <a:pt x="1331" y="463"/>
                  <a:pt x="1331" y="463"/>
                  <a:pt x="1331" y="463"/>
                </a:cubicBezTo>
                <a:lnTo>
                  <a:pt x="1343" y="463"/>
                </a:lnTo>
                <a:cubicBezTo>
                  <a:pt x="1354" y="463"/>
                  <a:pt x="1354" y="463"/>
                  <a:pt x="1354" y="463"/>
                </a:cubicBezTo>
                <a:cubicBezTo>
                  <a:pt x="1656" y="579"/>
                  <a:pt x="1656" y="579"/>
                  <a:pt x="1656" y="579"/>
                </a:cubicBezTo>
                <a:cubicBezTo>
                  <a:pt x="1713" y="555"/>
                  <a:pt x="1713" y="555"/>
                  <a:pt x="1713" y="555"/>
                </a:cubicBezTo>
                <a:cubicBezTo>
                  <a:pt x="1852" y="613"/>
                  <a:pt x="1852" y="613"/>
                  <a:pt x="1852" y="613"/>
                </a:cubicBezTo>
                <a:cubicBezTo>
                  <a:pt x="1852" y="729"/>
                  <a:pt x="1852" y="729"/>
                  <a:pt x="1852" y="729"/>
                </a:cubicBezTo>
                <a:cubicBezTo>
                  <a:pt x="1887" y="718"/>
                  <a:pt x="1887" y="718"/>
                  <a:pt x="1887" y="718"/>
                </a:cubicBezTo>
                <a:lnTo>
                  <a:pt x="1899" y="718"/>
                </a:lnTo>
                <a:cubicBezTo>
                  <a:pt x="1910" y="718"/>
                  <a:pt x="1910" y="718"/>
                  <a:pt x="1910" y="718"/>
                </a:cubicBezTo>
                <a:cubicBezTo>
                  <a:pt x="2142" y="810"/>
                  <a:pt x="2142" y="810"/>
                  <a:pt x="2142" y="810"/>
                </a:cubicBezTo>
                <a:cubicBezTo>
                  <a:pt x="2153" y="810"/>
                  <a:pt x="2153" y="822"/>
                  <a:pt x="2153" y="833"/>
                </a:cubicBezTo>
                <a:cubicBezTo>
                  <a:pt x="2153" y="1018"/>
                  <a:pt x="2153" y="1018"/>
                  <a:pt x="2153" y="1018"/>
                </a:cubicBezTo>
                <a:cubicBezTo>
                  <a:pt x="2200" y="995"/>
                  <a:pt x="2200" y="995"/>
                  <a:pt x="2200" y="995"/>
                </a:cubicBezTo>
                <a:cubicBezTo>
                  <a:pt x="2314" y="1042"/>
                  <a:pt x="2314" y="1042"/>
                  <a:pt x="2314" y="1042"/>
                </a:cubicBezTo>
                <a:lnTo>
                  <a:pt x="2314" y="1204"/>
                </a:lnTo>
                <a:close/>
                <a:moveTo>
                  <a:pt x="2453" y="914"/>
                </a:moveTo>
                <a:cubicBezTo>
                  <a:pt x="2384" y="937"/>
                  <a:pt x="2384" y="937"/>
                  <a:pt x="2384" y="937"/>
                </a:cubicBezTo>
                <a:cubicBezTo>
                  <a:pt x="2314" y="914"/>
                  <a:pt x="2314" y="914"/>
                  <a:pt x="2314" y="914"/>
                </a:cubicBezTo>
                <a:cubicBezTo>
                  <a:pt x="2314" y="810"/>
                  <a:pt x="2314" y="810"/>
                  <a:pt x="2314" y="810"/>
                </a:cubicBezTo>
                <a:cubicBezTo>
                  <a:pt x="2384" y="787"/>
                  <a:pt x="2384" y="787"/>
                  <a:pt x="2384" y="787"/>
                </a:cubicBezTo>
                <a:cubicBezTo>
                  <a:pt x="2453" y="810"/>
                  <a:pt x="2453" y="810"/>
                  <a:pt x="2453" y="810"/>
                </a:cubicBezTo>
                <a:lnTo>
                  <a:pt x="2453" y="914"/>
                </a:lnTo>
                <a:close/>
                <a:moveTo>
                  <a:pt x="1366" y="798"/>
                </a:moveTo>
                <a:cubicBezTo>
                  <a:pt x="1690" y="659"/>
                  <a:pt x="1690" y="659"/>
                  <a:pt x="1690" y="659"/>
                </a:cubicBezTo>
                <a:cubicBezTo>
                  <a:pt x="1690" y="1134"/>
                  <a:pt x="1690" y="1134"/>
                  <a:pt x="1690" y="1134"/>
                </a:cubicBezTo>
                <a:cubicBezTo>
                  <a:pt x="1366" y="1261"/>
                  <a:pt x="1366" y="1261"/>
                  <a:pt x="1366" y="1261"/>
                </a:cubicBezTo>
                <a:lnTo>
                  <a:pt x="1366" y="798"/>
                </a:lnTo>
                <a:close/>
                <a:moveTo>
                  <a:pt x="1656" y="625"/>
                </a:moveTo>
                <a:cubicBezTo>
                  <a:pt x="1343" y="752"/>
                  <a:pt x="1343" y="752"/>
                  <a:pt x="1343" y="752"/>
                </a:cubicBezTo>
                <a:cubicBezTo>
                  <a:pt x="1030" y="625"/>
                  <a:pt x="1030" y="625"/>
                  <a:pt x="1030" y="625"/>
                </a:cubicBezTo>
                <a:cubicBezTo>
                  <a:pt x="1343" y="509"/>
                  <a:pt x="1343" y="509"/>
                  <a:pt x="1343" y="509"/>
                </a:cubicBezTo>
                <a:lnTo>
                  <a:pt x="1656" y="625"/>
                </a:lnTo>
                <a:close/>
                <a:moveTo>
                  <a:pt x="996" y="659"/>
                </a:moveTo>
                <a:cubicBezTo>
                  <a:pt x="1320" y="798"/>
                  <a:pt x="1320" y="798"/>
                  <a:pt x="1320" y="798"/>
                </a:cubicBezTo>
                <a:cubicBezTo>
                  <a:pt x="1320" y="1261"/>
                  <a:pt x="1320" y="1261"/>
                  <a:pt x="1320" y="1261"/>
                </a:cubicBezTo>
                <a:cubicBezTo>
                  <a:pt x="1227" y="1227"/>
                  <a:pt x="1227" y="1227"/>
                  <a:pt x="1227" y="1227"/>
                </a:cubicBezTo>
                <a:cubicBezTo>
                  <a:pt x="1227" y="972"/>
                  <a:pt x="1227" y="972"/>
                  <a:pt x="1227" y="972"/>
                </a:cubicBezTo>
                <a:cubicBezTo>
                  <a:pt x="1227" y="961"/>
                  <a:pt x="1227" y="949"/>
                  <a:pt x="1215" y="949"/>
                </a:cubicBezTo>
                <a:cubicBezTo>
                  <a:pt x="996" y="868"/>
                  <a:pt x="996" y="868"/>
                  <a:pt x="996" y="868"/>
                </a:cubicBezTo>
                <a:lnTo>
                  <a:pt x="996" y="659"/>
                </a:lnTo>
                <a:close/>
                <a:moveTo>
                  <a:pt x="996" y="1076"/>
                </a:moveTo>
                <a:cubicBezTo>
                  <a:pt x="1181" y="1007"/>
                  <a:pt x="1181" y="1007"/>
                  <a:pt x="1181" y="1007"/>
                </a:cubicBezTo>
                <a:cubicBezTo>
                  <a:pt x="1181" y="1285"/>
                  <a:pt x="1181" y="1285"/>
                  <a:pt x="1181" y="1285"/>
                </a:cubicBezTo>
                <a:cubicBezTo>
                  <a:pt x="996" y="1354"/>
                  <a:pt x="996" y="1354"/>
                  <a:pt x="996" y="1354"/>
                </a:cubicBezTo>
                <a:lnTo>
                  <a:pt x="996" y="1076"/>
                </a:lnTo>
                <a:close/>
                <a:moveTo>
                  <a:pt x="764" y="1007"/>
                </a:moveTo>
                <a:cubicBezTo>
                  <a:pt x="949" y="1076"/>
                  <a:pt x="949" y="1076"/>
                  <a:pt x="949" y="1076"/>
                </a:cubicBezTo>
                <a:cubicBezTo>
                  <a:pt x="949" y="1354"/>
                  <a:pt x="949" y="1354"/>
                  <a:pt x="949" y="1354"/>
                </a:cubicBezTo>
                <a:cubicBezTo>
                  <a:pt x="787" y="1285"/>
                  <a:pt x="787" y="1285"/>
                  <a:pt x="787" y="1285"/>
                </a:cubicBezTo>
                <a:cubicBezTo>
                  <a:pt x="787" y="1157"/>
                  <a:pt x="787" y="1157"/>
                  <a:pt x="787" y="1157"/>
                </a:cubicBezTo>
                <a:cubicBezTo>
                  <a:pt x="764" y="1146"/>
                  <a:pt x="764" y="1146"/>
                  <a:pt x="764" y="1146"/>
                </a:cubicBezTo>
                <a:lnTo>
                  <a:pt x="764" y="1007"/>
                </a:lnTo>
                <a:close/>
                <a:moveTo>
                  <a:pt x="1146" y="972"/>
                </a:moveTo>
                <a:cubicBezTo>
                  <a:pt x="972" y="1042"/>
                  <a:pt x="972" y="1042"/>
                  <a:pt x="972" y="1042"/>
                </a:cubicBezTo>
                <a:cubicBezTo>
                  <a:pt x="799" y="972"/>
                  <a:pt x="799" y="972"/>
                  <a:pt x="799" y="972"/>
                </a:cubicBezTo>
                <a:cubicBezTo>
                  <a:pt x="972" y="903"/>
                  <a:pt x="972" y="903"/>
                  <a:pt x="972" y="903"/>
                </a:cubicBezTo>
                <a:lnTo>
                  <a:pt x="1146" y="972"/>
                </a:lnTo>
                <a:close/>
                <a:moveTo>
                  <a:pt x="2072" y="833"/>
                </a:moveTo>
                <a:cubicBezTo>
                  <a:pt x="1899" y="903"/>
                  <a:pt x="1899" y="903"/>
                  <a:pt x="1899" y="903"/>
                </a:cubicBezTo>
                <a:cubicBezTo>
                  <a:pt x="1737" y="833"/>
                  <a:pt x="1737" y="833"/>
                  <a:pt x="1737" y="833"/>
                </a:cubicBezTo>
                <a:cubicBezTo>
                  <a:pt x="1899" y="764"/>
                  <a:pt x="1899" y="764"/>
                  <a:pt x="1899" y="764"/>
                </a:cubicBezTo>
                <a:lnTo>
                  <a:pt x="2072" y="833"/>
                </a:lnTo>
                <a:close/>
                <a:moveTo>
                  <a:pt x="1737" y="891"/>
                </a:moveTo>
                <a:cubicBezTo>
                  <a:pt x="1876" y="937"/>
                  <a:pt x="1876" y="937"/>
                  <a:pt x="1876" y="937"/>
                </a:cubicBezTo>
                <a:cubicBezTo>
                  <a:pt x="1876" y="1215"/>
                  <a:pt x="1876" y="1215"/>
                  <a:pt x="1876" y="1215"/>
                </a:cubicBezTo>
                <a:cubicBezTo>
                  <a:pt x="1737" y="1157"/>
                  <a:pt x="1737" y="1157"/>
                  <a:pt x="1737" y="1157"/>
                </a:cubicBezTo>
                <a:lnTo>
                  <a:pt x="1737" y="891"/>
                </a:lnTo>
                <a:close/>
                <a:moveTo>
                  <a:pt x="1922" y="937"/>
                </a:moveTo>
                <a:cubicBezTo>
                  <a:pt x="2107" y="868"/>
                  <a:pt x="2107" y="868"/>
                  <a:pt x="2107" y="868"/>
                </a:cubicBezTo>
                <a:cubicBezTo>
                  <a:pt x="2107" y="1146"/>
                  <a:pt x="2107" y="1146"/>
                  <a:pt x="2107" y="1146"/>
                </a:cubicBezTo>
                <a:cubicBezTo>
                  <a:pt x="1922" y="1215"/>
                  <a:pt x="1922" y="1215"/>
                  <a:pt x="1922" y="1215"/>
                </a:cubicBezTo>
                <a:lnTo>
                  <a:pt x="1922" y="937"/>
                </a:lnTo>
                <a:close/>
              </a:path>
            </a:pathLst>
          </a:custGeom>
          <a:solidFill>
            <a:schemeClr val="bg1"/>
          </a:solidFill>
          <a:ln>
            <a:noFill/>
          </a:ln>
          <a:effectLst/>
          <a:extLst/>
        </p:spPr>
        <p:txBody>
          <a:bodyPr wrap="none" anchor="ctr"/>
          <a:lstStyle/>
          <a:p>
            <a:endParaRPr lang="en-US" dirty="0"/>
          </a:p>
        </p:txBody>
      </p:sp>
      <p:sp>
        <p:nvSpPr>
          <p:cNvPr id="75" name="Freeform 2"/>
          <p:cNvSpPr>
            <a:spLocks noChangeAspect="1" noChangeArrowheads="1"/>
          </p:cNvSpPr>
          <p:nvPr/>
        </p:nvSpPr>
        <p:spPr bwMode="auto">
          <a:xfrm>
            <a:off x="4423911" y="1198210"/>
            <a:ext cx="470781" cy="323662"/>
          </a:xfrm>
          <a:custGeom>
            <a:avLst/>
            <a:gdLst>
              <a:gd name="T0" fmla="*/ 2824 w 2964"/>
              <a:gd name="T1" fmla="*/ 0 h 2039"/>
              <a:gd name="T2" fmla="*/ 139 w 2964"/>
              <a:gd name="T3" fmla="*/ 0 h 2039"/>
              <a:gd name="T4" fmla="*/ 0 w 2964"/>
              <a:gd name="T5" fmla="*/ 139 h 2039"/>
              <a:gd name="T6" fmla="*/ 0 w 2964"/>
              <a:gd name="T7" fmla="*/ 1899 h 2039"/>
              <a:gd name="T8" fmla="*/ 139 w 2964"/>
              <a:gd name="T9" fmla="*/ 2038 h 2039"/>
              <a:gd name="T10" fmla="*/ 2824 w 2964"/>
              <a:gd name="T11" fmla="*/ 2038 h 2039"/>
              <a:gd name="T12" fmla="*/ 2963 w 2964"/>
              <a:gd name="T13" fmla="*/ 1899 h 2039"/>
              <a:gd name="T14" fmla="*/ 2963 w 2964"/>
              <a:gd name="T15" fmla="*/ 139 h 2039"/>
              <a:gd name="T16" fmla="*/ 2824 w 2964"/>
              <a:gd name="T17" fmla="*/ 0 h 2039"/>
              <a:gd name="T18" fmla="*/ 2639 w 2964"/>
              <a:gd name="T19" fmla="*/ 1899 h 2039"/>
              <a:gd name="T20" fmla="*/ 370 w 2964"/>
              <a:gd name="T21" fmla="*/ 1899 h 2039"/>
              <a:gd name="T22" fmla="*/ 1146 w 2964"/>
              <a:gd name="T23" fmla="*/ 1123 h 2039"/>
              <a:gd name="T24" fmla="*/ 1482 w 2964"/>
              <a:gd name="T25" fmla="*/ 1459 h 2039"/>
              <a:gd name="T26" fmla="*/ 2223 w 2964"/>
              <a:gd name="T27" fmla="*/ 718 h 2039"/>
              <a:gd name="T28" fmla="*/ 2223 w 2964"/>
              <a:gd name="T29" fmla="*/ 1054 h 2039"/>
              <a:gd name="T30" fmla="*/ 2303 w 2964"/>
              <a:gd name="T31" fmla="*/ 1135 h 2039"/>
              <a:gd name="T32" fmla="*/ 2372 w 2964"/>
              <a:gd name="T33" fmla="*/ 1135 h 2039"/>
              <a:gd name="T34" fmla="*/ 2453 w 2964"/>
              <a:gd name="T35" fmla="*/ 1054 h 2039"/>
              <a:gd name="T36" fmla="*/ 2453 w 2964"/>
              <a:gd name="T37" fmla="*/ 324 h 2039"/>
              <a:gd name="T38" fmla="*/ 1725 w 2964"/>
              <a:gd name="T39" fmla="*/ 324 h 2039"/>
              <a:gd name="T40" fmla="*/ 1644 w 2964"/>
              <a:gd name="T41" fmla="*/ 394 h 2039"/>
              <a:gd name="T42" fmla="*/ 1644 w 2964"/>
              <a:gd name="T43" fmla="*/ 475 h 2039"/>
              <a:gd name="T44" fmla="*/ 1725 w 2964"/>
              <a:gd name="T45" fmla="*/ 556 h 2039"/>
              <a:gd name="T46" fmla="*/ 2061 w 2964"/>
              <a:gd name="T47" fmla="*/ 556 h 2039"/>
              <a:gd name="T48" fmla="*/ 1482 w 2964"/>
              <a:gd name="T49" fmla="*/ 1135 h 2039"/>
              <a:gd name="T50" fmla="*/ 1146 w 2964"/>
              <a:gd name="T51" fmla="*/ 787 h 2039"/>
              <a:gd name="T52" fmla="*/ 278 w 2964"/>
              <a:gd name="T53" fmla="*/ 1656 h 2039"/>
              <a:gd name="T54" fmla="*/ 278 w 2964"/>
              <a:gd name="T55" fmla="*/ 139 h 2039"/>
              <a:gd name="T56" fmla="*/ 2639 w 2964"/>
              <a:gd name="T57" fmla="*/ 139 h 2039"/>
              <a:gd name="T58" fmla="*/ 2639 w 2964"/>
              <a:gd name="T59" fmla="*/ 1899 h 2039"/>
              <a:gd name="T60" fmla="*/ 2870 w 2964"/>
              <a:gd name="T61" fmla="*/ 1088 h 2039"/>
              <a:gd name="T62" fmla="*/ 2801 w 2964"/>
              <a:gd name="T63" fmla="*/ 1158 h 2039"/>
              <a:gd name="T64" fmla="*/ 2731 w 2964"/>
              <a:gd name="T65" fmla="*/ 1088 h 2039"/>
              <a:gd name="T66" fmla="*/ 2731 w 2964"/>
              <a:gd name="T67" fmla="*/ 950 h 2039"/>
              <a:gd name="T68" fmla="*/ 2801 w 2964"/>
              <a:gd name="T69" fmla="*/ 880 h 2039"/>
              <a:gd name="T70" fmla="*/ 2870 w 2964"/>
              <a:gd name="T71" fmla="*/ 950 h 2039"/>
              <a:gd name="T72" fmla="*/ 2870 w 2964"/>
              <a:gd name="T73" fmla="*/ 1088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64" h="2039">
                <a:moveTo>
                  <a:pt x="2824" y="0"/>
                </a:moveTo>
                <a:cubicBezTo>
                  <a:pt x="139" y="0"/>
                  <a:pt x="139" y="0"/>
                  <a:pt x="139" y="0"/>
                </a:cubicBezTo>
                <a:cubicBezTo>
                  <a:pt x="58" y="0"/>
                  <a:pt x="0" y="58"/>
                  <a:pt x="0" y="139"/>
                </a:cubicBezTo>
                <a:cubicBezTo>
                  <a:pt x="0" y="1899"/>
                  <a:pt x="0" y="1899"/>
                  <a:pt x="0" y="1899"/>
                </a:cubicBezTo>
                <a:cubicBezTo>
                  <a:pt x="0" y="1980"/>
                  <a:pt x="58" y="2038"/>
                  <a:pt x="139" y="2038"/>
                </a:cubicBezTo>
                <a:cubicBezTo>
                  <a:pt x="2824" y="2038"/>
                  <a:pt x="2824" y="2038"/>
                  <a:pt x="2824" y="2038"/>
                </a:cubicBezTo>
                <a:cubicBezTo>
                  <a:pt x="2905" y="2038"/>
                  <a:pt x="2963" y="1980"/>
                  <a:pt x="2963" y="1899"/>
                </a:cubicBezTo>
                <a:cubicBezTo>
                  <a:pt x="2963" y="139"/>
                  <a:pt x="2963" y="139"/>
                  <a:pt x="2963" y="139"/>
                </a:cubicBezTo>
                <a:cubicBezTo>
                  <a:pt x="2963" y="58"/>
                  <a:pt x="2905" y="0"/>
                  <a:pt x="2824" y="0"/>
                </a:cubicBezTo>
                <a:close/>
                <a:moveTo>
                  <a:pt x="2639" y="1899"/>
                </a:moveTo>
                <a:cubicBezTo>
                  <a:pt x="370" y="1899"/>
                  <a:pt x="370" y="1899"/>
                  <a:pt x="370" y="1899"/>
                </a:cubicBezTo>
                <a:cubicBezTo>
                  <a:pt x="1146" y="1123"/>
                  <a:pt x="1146" y="1123"/>
                  <a:pt x="1146" y="1123"/>
                </a:cubicBezTo>
                <a:cubicBezTo>
                  <a:pt x="1482" y="1459"/>
                  <a:pt x="1482" y="1459"/>
                  <a:pt x="1482" y="1459"/>
                </a:cubicBezTo>
                <a:cubicBezTo>
                  <a:pt x="2223" y="718"/>
                  <a:pt x="2223" y="718"/>
                  <a:pt x="2223" y="718"/>
                </a:cubicBezTo>
                <a:cubicBezTo>
                  <a:pt x="2223" y="1054"/>
                  <a:pt x="2223" y="1054"/>
                  <a:pt x="2223" y="1054"/>
                </a:cubicBezTo>
                <a:cubicBezTo>
                  <a:pt x="2223" y="1100"/>
                  <a:pt x="2257" y="1135"/>
                  <a:pt x="2303" y="1135"/>
                </a:cubicBezTo>
                <a:cubicBezTo>
                  <a:pt x="2372" y="1135"/>
                  <a:pt x="2372" y="1135"/>
                  <a:pt x="2372" y="1135"/>
                </a:cubicBezTo>
                <a:cubicBezTo>
                  <a:pt x="2418" y="1135"/>
                  <a:pt x="2453" y="1100"/>
                  <a:pt x="2453" y="1054"/>
                </a:cubicBezTo>
                <a:cubicBezTo>
                  <a:pt x="2453" y="324"/>
                  <a:pt x="2453" y="324"/>
                  <a:pt x="2453" y="324"/>
                </a:cubicBezTo>
                <a:cubicBezTo>
                  <a:pt x="1725" y="324"/>
                  <a:pt x="1725" y="324"/>
                  <a:pt x="1725" y="324"/>
                </a:cubicBezTo>
                <a:cubicBezTo>
                  <a:pt x="1679" y="324"/>
                  <a:pt x="1644" y="359"/>
                  <a:pt x="1644" y="394"/>
                </a:cubicBezTo>
                <a:cubicBezTo>
                  <a:pt x="1644" y="475"/>
                  <a:pt x="1644" y="475"/>
                  <a:pt x="1644" y="475"/>
                </a:cubicBezTo>
                <a:cubicBezTo>
                  <a:pt x="1644" y="521"/>
                  <a:pt x="1679" y="556"/>
                  <a:pt x="1725" y="556"/>
                </a:cubicBezTo>
                <a:cubicBezTo>
                  <a:pt x="2061" y="556"/>
                  <a:pt x="2061" y="556"/>
                  <a:pt x="2061" y="556"/>
                </a:cubicBezTo>
                <a:cubicBezTo>
                  <a:pt x="1482" y="1135"/>
                  <a:pt x="1482" y="1135"/>
                  <a:pt x="1482" y="1135"/>
                </a:cubicBezTo>
                <a:cubicBezTo>
                  <a:pt x="1146" y="787"/>
                  <a:pt x="1146" y="787"/>
                  <a:pt x="1146" y="787"/>
                </a:cubicBezTo>
                <a:cubicBezTo>
                  <a:pt x="278" y="1656"/>
                  <a:pt x="278" y="1656"/>
                  <a:pt x="278" y="1656"/>
                </a:cubicBezTo>
                <a:cubicBezTo>
                  <a:pt x="278" y="139"/>
                  <a:pt x="278" y="139"/>
                  <a:pt x="278" y="139"/>
                </a:cubicBezTo>
                <a:cubicBezTo>
                  <a:pt x="2639" y="139"/>
                  <a:pt x="2639" y="139"/>
                  <a:pt x="2639" y="139"/>
                </a:cubicBezTo>
                <a:lnTo>
                  <a:pt x="2639" y="1899"/>
                </a:lnTo>
                <a:close/>
                <a:moveTo>
                  <a:pt x="2870" y="1088"/>
                </a:moveTo>
                <a:cubicBezTo>
                  <a:pt x="2870" y="1123"/>
                  <a:pt x="2835" y="1158"/>
                  <a:pt x="2801" y="1158"/>
                </a:cubicBezTo>
                <a:cubicBezTo>
                  <a:pt x="2766" y="1158"/>
                  <a:pt x="2731" y="1123"/>
                  <a:pt x="2731" y="1088"/>
                </a:cubicBezTo>
                <a:cubicBezTo>
                  <a:pt x="2731" y="950"/>
                  <a:pt x="2731" y="950"/>
                  <a:pt x="2731" y="950"/>
                </a:cubicBezTo>
                <a:cubicBezTo>
                  <a:pt x="2731" y="915"/>
                  <a:pt x="2766" y="880"/>
                  <a:pt x="2801" y="880"/>
                </a:cubicBezTo>
                <a:cubicBezTo>
                  <a:pt x="2835" y="880"/>
                  <a:pt x="2870" y="915"/>
                  <a:pt x="2870" y="950"/>
                </a:cubicBezTo>
                <a:lnTo>
                  <a:pt x="2870" y="1088"/>
                </a:lnTo>
                <a:close/>
              </a:path>
            </a:pathLst>
          </a:custGeom>
          <a:solidFill>
            <a:schemeClr val="bg1">
              <a:lumMod val="50000"/>
            </a:schemeClr>
          </a:solidFill>
          <a:ln>
            <a:noFill/>
          </a:ln>
          <a:effectLst/>
          <a:extLst/>
        </p:spPr>
        <p:txBody>
          <a:bodyPr wrap="none" anchor="ctr"/>
          <a:lstStyle/>
          <a:p>
            <a:endParaRPr lang="en-US" dirty="0"/>
          </a:p>
        </p:txBody>
      </p:sp>
      <p:pic>
        <p:nvPicPr>
          <p:cNvPr id="77" name="Picture 76" descr="ic-OracleCloud-Partner-wht.png"/>
          <p:cNvPicPr>
            <a:picLocks noChangeAspect="1"/>
          </p:cNvPicPr>
          <p:nvPr/>
        </p:nvPicPr>
        <p:blipFill>
          <a:blip r:embed="rId8" cstate="print">
            <a:duotone>
              <a:prstClr val="black"/>
              <a:schemeClr val="accent4">
                <a:tint val="45000"/>
                <a:satMod val="400000"/>
              </a:schemeClr>
            </a:duotone>
            <a:lum contrast="-100000"/>
          </a:blip>
          <a:srcRect l="14887" t="22656" r="14800" b="26563"/>
          <a:stretch>
            <a:fillRect/>
          </a:stretch>
        </p:blipFill>
        <p:spPr>
          <a:xfrm flipH="1">
            <a:off x="10003571" y="1119354"/>
            <a:ext cx="685659" cy="495198"/>
          </a:xfrm>
          <a:prstGeom prst="rect">
            <a:avLst/>
          </a:prstGeom>
        </p:spPr>
      </p:pic>
      <p:pic>
        <p:nvPicPr>
          <p:cNvPr id="80" name="Picture 79" descr="ic-Cloud-Simplified-wht.png"/>
          <p:cNvPicPr>
            <a:picLocks noChangeAspect="1"/>
          </p:cNvPicPr>
          <p:nvPr/>
        </p:nvPicPr>
        <p:blipFill>
          <a:blip r:embed="rId9" cstate="print"/>
          <a:srcRect l="15148" t="29688" r="15582" b="29948"/>
          <a:stretch>
            <a:fillRect/>
          </a:stretch>
        </p:blipFill>
        <p:spPr>
          <a:xfrm>
            <a:off x="10418387" y="2676199"/>
            <a:ext cx="472833" cy="275523"/>
          </a:xfrm>
          <a:prstGeom prst="rect">
            <a:avLst/>
          </a:prstGeom>
        </p:spPr>
      </p:pic>
      <p:sp>
        <p:nvSpPr>
          <p:cNvPr id="81" name="Freeform 4"/>
          <p:cNvSpPr>
            <a:spLocks noChangeAspect="1" noChangeArrowheads="1"/>
          </p:cNvSpPr>
          <p:nvPr/>
        </p:nvSpPr>
        <p:spPr bwMode="auto">
          <a:xfrm>
            <a:off x="10009763" y="2605685"/>
            <a:ext cx="364940" cy="372487"/>
          </a:xfrm>
          <a:custGeom>
            <a:avLst/>
            <a:gdLst>
              <a:gd name="T0" fmla="*/ 788 w 2987"/>
              <a:gd name="T1" fmla="*/ 844 h 3045"/>
              <a:gd name="T2" fmla="*/ 1066 w 2987"/>
              <a:gd name="T3" fmla="*/ 1052 h 3045"/>
              <a:gd name="T4" fmla="*/ 1204 w 2987"/>
              <a:gd name="T5" fmla="*/ 1006 h 3045"/>
              <a:gd name="T6" fmla="*/ 1309 w 2987"/>
              <a:gd name="T7" fmla="*/ 844 h 3045"/>
              <a:gd name="T8" fmla="*/ 1354 w 2987"/>
              <a:gd name="T9" fmla="*/ 832 h 3045"/>
              <a:gd name="T10" fmla="*/ 1365 w 2987"/>
              <a:gd name="T11" fmla="*/ 809 h 3045"/>
              <a:gd name="T12" fmla="*/ 1354 w 2987"/>
              <a:gd name="T13" fmla="*/ 624 h 3045"/>
              <a:gd name="T14" fmla="*/ 1412 w 2987"/>
              <a:gd name="T15" fmla="*/ 497 h 3045"/>
              <a:gd name="T16" fmla="*/ 1412 w 2987"/>
              <a:gd name="T17" fmla="*/ 439 h 3045"/>
              <a:gd name="T18" fmla="*/ 1493 w 2987"/>
              <a:gd name="T19" fmla="*/ 358 h 3045"/>
              <a:gd name="T20" fmla="*/ 1458 w 2987"/>
              <a:gd name="T21" fmla="*/ 220 h 3045"/>
              <a:gd name="T22" fmla="*/ 1389 w 2987"/>
              <a:gd name="T23" fmla="*/ 127 h 3045"/>
              <a:gd name="T24" fmla="*/ 1332 w 2987"/>
              <a:gd name="T25" fmla="*/ 185 h 3045"/>
              <a:gd name="T26" fmla="*/ 672 w 2987"/>
              <a:gd name="T27" fmla="*/ 381 h 3045"/>
              <a:gd name="T28" fmla="*/ 707 w 2987"/>
              <a:gd name="T29" fmla="*/ 775 h 3045"/>
              <a:gd name="T30" fmla="*/ 788 w 2987"/>
              <a:gd name="T31" fmla="*/ 844 h 3045"/>
              <a:gd name="T32" fmla="*/ 2928 w 2987"/>
              <a:gd name="T33" fmla="*/ 1793 h 3045"/>
              <a:gd name="T34" fmla="*/ 2894 w 2987"/>
              <a:gd name="T35" fmla="*/ 1793 h 3045"/>
              <a:gd name="T36" fmla="*/ 2639 w 2987"/>
              <a:gd name="T37" fmla="*/ 2766 h 3045"/>
              <a:gd name="T38" fmla="*/ 1585 w 2987"/>
              <a:gd name="T39" fmla="*/ 2766 h 3045"/>
              <a:gd name="T40" fmla="*/ 1585 w 2987"/>
              <a:gd name="T41" fmla="*/ 2812 h 3045"/>
              <a:gd name="T42" fmla="*/ 1632 w 2987"/>
              <a:gd name="T43" fmla="*/ 2858 h 3045"/>
              <a:gd name="T44" fmla="*/ 2674 w 2987"/>
              <a:gd name="T45" fmla="*/ 2858 h 3045"/>
              <a:gd name="T46" fmla="*/ 2720 w 2987"/>
              <a:gd name="T47" fmla="*/ 2824 h 3045"/>
              <a:gd name="T48" fmla="*/ 2975 w 2987"/>
              <a:gd name="T49" fmla="*/ 1851 h 3045"/>
              <a:gd name="T50" fmla="*/ 2928 w 2987"/>
              <a:gd name="T51" fmla="*/ 1793 h 3045"/>
              <a:gd name="T52" fmla="*/ 1828 w 2987"/>
              <a:gd name="T53" fmla="*/ 2650 h 3045"/>
              <a:gd name="T54" fmla="*/ 1863 w 2987"/>
              <a:gd name="T55" fmla="*/ 2662 h 3045"/>
              <a:gd name="T56" fmla="*/ 2118 w 2987"/>
              <a:gd name="T57" fmla="*/ 2662 h 3045"/>
              <a:gd name="T58" fmla="*/ 2211 w 2987"/>
              <a:gd name="T59" fmla="*/ 2615 h 3045"/>
              <a:gd name="T60" fmla="*/ 2269 w 2987"/>
              <a:gd name="T61" fmla="*/ 2638 h 3045"/>
              <a:gd name="T62" fmla="*/ 2315 w 2987"/>
              <a:gd name="T63" fmla="*/ 2697 h 3045"/>
              <a:gd name="T64" fmla="*/ 2419 w 2987"/>
              <a:gd name="T65" fmla="*/ 2708 h 3045"/>
              <a:gd name="T66" fmla="*/ 2326 w 2987"/>
              <a:gd name="T67" fmla="*/ 2558 h 3045"/>
              <a:gd name="T68" fmla="*/ 2164 w 2987"/>
              <a:gd name="T69" fmla="*/ 2442 h 3045"/>
              <a:gd name="T70" fmla="*/ 2106 w 2987"/>
              <a:gd name="T71" fmla="*/ 2419 h 3045"/>
              <a:gd name="T72" fmla="*/ 1863 w 2987"/>
              <a:gd name="T73" fmla="*/ 2419 h 3045"/>
              <a:gd name="T74" fmla="*/ 1863 w 2987"/>
              <a:gd name="T75" fmla="*/ 2430 h 3045"/>
              <a:gd name="T76" fmla="*/ 1863 w 2987"/>
              <a:gd name="T77" fmla="*/ 2419 h 3045"/>
              <a:gd name="T78" fmla="*/ 1447 w 2987"/>
              <a:gd name="T79" fmla="*/ 2326 h 3045"/>
              <a:gd name="T80" fmla="*/ 1274 w 2987"/>
              <a:gd name="T81" fmla="*/ 2106 h 3045"/>
              <a:gd name="T82" fmla="*/ 1286 w 2987"/>
              <a:gd name="T83" fmla="*/ 2060 h 3045"/>
              <a:gd name="T84" fmla="*/ 1158 w 2987"/>
              <a:gd name="T85" fmla="*/ 1377 h 3045"/>
              <a:gd name="T86" fmla="*/ 1054 w 2987"/>
              <a:gd name="T87" fmla="*/ 1180 h 3045"/>
              <a:gd name="T88" fmla="*/ 637 w 2987"/>
              <a:gd name="T89" fmla="*/ 1006 h 3045"/>
              <a:gd name="T90" fmla="*/ 417 w 2987"/>
              <a:gd name="T91" fmla="*/ 1203 h 3045"/>
              <a:gd name="T92" fmla="*/ 221 w 2987"/>
              <a:gd name="T93" fmla="*/ 1469 h 3045"/>
              <a:gd name="T94" fmla="*/ 23 w 2987"/>
              <a:gd name="T95" fmla="*/ 2141 h 3045"/>
              <a:gd name="T96" fmla="*/ 47 w 2987"/>
              <a:gd name="T97" fmla="*/ 2361 h 3045"/>
              <a:gd name="T98" fmla="*/ 429 w 2987"/>
              <a:gd name="T99" fmla="*/ 3044 h 3045"/>
              <a:gd name="T100" fmla="*/ 1216 w 2987"/>
              <a:gd name="T101" fmla="*/ 3044 h 3045"/>
              <a:gd name="T102" fmla="*/ 1239 w 2987"/>
              <a:gd name="T103" fmla="*/ 2662 h 3045"/>
              <a:gd name="T104" fmla="*/ 1817 w 2987"/>
              <a:gd name="T105" fmla="*/ 2697 h 3045"/>
              <a:gd name="T106" fmla="*/ 1828 w 2987"/>
              <a:gd name="T107" fmla="*/ 265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87" h="3045">
                <a:moveTo>
                  <a:pt x="788" y="844"/>
                </a:moveTo>
                <a:cubicBezTo>
                  <a:pt x="834" y="971"/>
                  <a:pt x="973" y="1006"/>
                  <a:pt x="1066" y="1052"/>
                </a:cubicBezTo>
                <a:cubicBezTo>
                  <a:pt x="1112" y="1076"/>
                  <a:pt x="1170" y="1064"/>
                  <a:pt x="1204" y="1006"/>
                </a:cubicBezTo>
                <a:cubicBezTo>
                  <a:pt x="1239" y="948"/>
                  <a:pt x="1309" y="844"/>
                  <a:pt x="1309" y="844"/>
                </a:cubicBezTo>
                <a:cubicBezTo>
                  <a:pt x="1332" y="844"/>
                  <a:pt x="1354" y="844"/>
                  <a:pt x="1354" y="832"/>
                </a:cubicBezTo>
                <a:cubicBezTo>
                  <a:pt x="1365" y="821"/>
                  <a:pt x="1365" y="821"/>
                  <a:pt x="1365" y="809"/>
                </a:cubicBezTo>
                <a:cubicBezTo>
                  <a:pt x="1365" y="809"/>
                  <a:pt x="1354" y="647"/>
                  <a:pt x="1354" y="624"/>
                </a:cubicBezTo>
                <a:cubicBezTo>
                  <a:pt x="1365" y="589"/>
                  <a:pt x="1389" y="566"/>
                  <a:pt x="1412" y="497"/>
                </a:cubicBezTo>
                <a:cubicBezTo>
                  <a:pt x="1412" y="474"/>
                  <a:pt x="1412" y="450"/>
                  <a:pt x="1412" y="439"/>
                </a:cubicBezTo>
                <a:cubicBezTo>
                  <a:pt x="1470" y="427"/>
                  <a:pt x="1481" y="381"/>
                  <a:pt x="1493" y="358"/>
                </a:cubicBezTo>
                <a:cubicBezTo>
                  <a:pt x="1504" y="311"/>
                  <a:pt x="1493" y="266"/>
                  <a:pt x="1458" y="220"/>
                </a:cubicBezTo>
                <a:cubicBezTo>
                  <a:pt x="1389" y="127"/>
                  <a:pt x="1389" y="127"/>
                  <a:pt x="1389" y="127"/>
                </a:cubicBezTo>
                <a:cubicBezTo>
                  <a:pt x="1332" y="185"/>
                  <a:pt x="1332" y="185"/>
                  <a:pt x="1332" y="185"/>
                </a:cubicBezTo>
                <a:cubicBezTo>
                  <a:pt x="1054" y="0"/>
                  <a:pt x="753" y="69"/>
                  <a:pt x="672" y="381"/>
                </a:cubicBezTo>
                <a:cubicBezTo>
                  <a:pt x="637" y="520"/>
                  <a:pt x="707" y="775"/>
                  <a:pt x="707" y="775"/>
                </a:cubicBezTo>
                <a:lnTo>
                  <a:pt x="788" y="844"/>
                </a:lnTo>
                <a:close/>
                <a:moveTo>
                  <a:pt x="2928" y="1793"/>
                </a:moveTo>
                <a:cubicBezTo>
                  <a:pt x="2894" y="1793"/>
                  <a:pt x="2894" y="1793"/>
                  <a:pt x="2894" y="1793"/>
                </a:cubicBezTo>
                <a:cubicBezTo>
                  <a:pt x="2639" y="2766"/>
                  <a:pt x="2639" y="2766"/>
                  <a:pt x="2639" y="2766"/>
                </a:cubicBezTo>
                <a:cubicBezTo>
                  <a:pt x="1585" y="2766"/>
                  <a:pt x="1585" y="2766"/>
                  <a:pt x="1585" y="2766"/>
                </a:cubicBezTo>
                <a:cubicBezTo>
                  <a:pt x="1585" y="2812"/>
                  <a:pt x="1585" y="2812"/>
                  <a:pt x="1585" y="2812"/>
                </a:cubicBezTo>
                <a:cubicBezTo>
                  <a:pt x="1585" y="2835"/>
                  <a:pt x="1609" y="2858"/>
                  <a:pt x="1632" y="2858"/>
                </a:cubicBezTo>
                <a:cubicBezTo>
                  <a:pt x="2674" y="2858"/>
                  <a:pt x="2674" y="2858"/>
                  <a:pt x="2674" y="2858"/>
                </a:cubicBezTo>
                <a:cubicBezTo>
                  <a:pt x="2697" y="2858"/>
                  <a:pt x="2708" y="2847"/>
                  <a:pt x="2720" y="2824"/>
                </a:cubicBezTo>
                <a:cubicBezTo>
                  <a:pt x="2975" y="1851"/>
                  <a:pt x="2975" y="1851"/>
                  <a:pt x="2975" y="1851"/>
                </a:cubicBezTo>
                <a:cubicBezTo>
                  <a:pt x="2986" y="1817"/>
                  <a:pt x="2963" y="1793"/>
                  <a:pt x="2928" y="1793"/>
                </a:cubicBezTo>
                <a:close/>
                <a:moveTo>
                  <a:pt x="1828" y="2650"/>
                </a:moveTo>
                <a:cubicBezTo>
                  <a:pt x="1863" y="2662"/>
                  <a:pt x="1863" y="2662"/>
                  <a:pt x="1863" y="2662"/>
                </a:cubicBezTo>
                <a:cubicBezTo>
                  <a:pt x="1944" y="2697"/>
                  <a:pt x="2037" y="2697"/>
                  <a:pt x="2118" y="2662"/>
                </a:cubicBezTo>
                <a:cubicBezTo>
                  <a:pt x="2211" y="2615"/>
                  <a:pt x="2211" y="2615"/>
                  <a:pt x="2211" y="2615"/>
                </a:cubicBezTo>
                <a:cubicBezTo>
                  <a:pt x="2269" y="2638"/>
                  <a:pt x="2269" y="2638"/>
                  <a:pt x="2269" y="2638"/>
                </a:cubicBezTo>
                <a:cubicBezTo>
                  <a:pt x="2315" y="2697"/>
                  <a:pt x="2315" y="2697"/>
                  <a:pt x="2315" y="2697"/>
                </a:cubicBezTo>
                <a:cubicBezTo>
                  <a:pt x="2338" y="2720"/>
                  <a:pt x="2384" y="2731"/>
                  <a:pt x="2419" y="2708"/>
                </a:cubicBezTo>
                <a:cubicBezTo>
                  <a:pt x="2326" y="2558"/>
                  <a:pt x="2326" y="2558"/>
                  <a:pt x="2326" y="2558"/>
                </a:cubicBezTo>
                <a:cubicBezTo>
                  <a:pt x="2164" y="2442"/>
                  <a:pt x="2164" y="2442"/>
                  <a:pt x="2164" y="2442"/>
                </a:cubicBezTo>
                <a:cubicBezTo>
                  <a:pt x="2153" y="2430"/>
                  <a:pt x="2130" y="2419"/>
                  <a:pt x="2106" y="2419"/>
                </a:cubicBezTo>
                <a:cubicBezTo>
                  <a:pt x="1863" y="2419"/>
                  <a:pt x="1863" y="2419"/>
                  <a:pt x="1863" y="2419"/>
                </a:cubicBezTo>
                <a:cubicBezTo>
                  <a:pt x="1863" y="2430"/>
                  <a:pt x="1863" y="2430"/>
                  <a:pt x="1863" y="2430"/>
                </a:cubicBezTo>
                <a:cubicBezTo>
                  <a:pt x="1863" y="2419"/>
                  <a:pt x="1863" y="2419"/>
                  <a:pt x="1863" y="2419"/>
                </a:cubicBezTo>
                <a:cubicBezTo>
                  <a:pt x="1447" y="2326"/>
                  <a:pt x="1447" y="2326"/>
                  <a:pt x="1447" y="2326"/>
                </a:cubicBezTo>
                <a:cubicBezTo>
                  <a:pt x="1274" y="2106"/>
                  <a:pt x="1274" y="2106"/>
                  <a:pt x="1274" y="2106"/>
                </a:cubicBezTo>
                <a:cubicBezTo>
                  <a:pt x="1286" y="2060"/>
                  <a:pt x="1286" y="2060"/>
                  <a:pt x="1286" y="2060"/>
                </a:cubicBezTo>
                <a:cubicBezTo>
                  <a:pt x="1297" y="1747"/>
                  <a:pt x="1262" y="1597"/>
                  <a:pt x="1158" y="1377"/>
                </a:cubicBezTo>
                <a:cubicBezTo>
                  <a:pt x="1054" y="1180"/>
                  <a:pt x="1054" y="1180"/>
                  <a:pt x="1054" y="1180"/>
                </a:cubicBezTo>
                <a:cubicBezTo>
                  <a:pt x="834" y="1168"/>
                  <a:pt x="637" y="1006"/>
                  <a:pt x="637" y="1006"/>
                </a:cubicBezTo>
                <a:cubicBezTo>
                  <a:pt x="556" y="1099"/>
                  <a:pt x="487" y="1157"/>
                  <a:pt x="417" y="1203"/>
                </a:cubicBezTo>
                <a:cubicBezTo>
                  <a:pt x="325" y="1272"/>
                  <a:pt x="243" y="1365"/>
                  <a:pt x="221" y="1469"/>
                </a:cubicBezTo>
                <a:cubicBezTo>
                  <a:pt x="23" y="2141"/>
                  <a:pt x="23" y="2141"/>
                  <a:pt x="23" y="2141"/>
                </a:cubicBezTo>
                <a:cubicBezTo>
                  <a:pt x="0" y="2222"/>
                  <a:pt x="12" y="2291"/>
                  <a:pt x="47" y="2361"/>
                </a:cubicBezTo>
                <a:cubicBezTo>
                  <a:pt x="429" y="3044"/>
                  <a:pt x="429" y="3044"/>
                  <a:pt x="429" y="3044"/>
                </a:cubicBezTo>
                <a:cubicBezTo>
                  <a:pt x="1216" y="3044"/>
                  <a:pt x="1216" y="3044"/>
                  <a:pt x="1216" y="3044"/>
                </a:cubicBezTo>
                <a:cubicBezTo>
                  <a:pt x="1239" y="2662"/>
                  <a:pt x="1239" y="2662"/>
                  <a:pt x="1239" y="2662"/>
                </a:cubicBezTo>
                <a:cubicBezTo>
                  <a:pt x="1817" y="2697"/>
                  <a:pt x="1817" y="2697"/>
                  <a:pt x="1817" y="2697"/>
                </a:cubicBezTo>
                <a:lnTo>
                  <a:pt x="1828" y="2650"/>
                </a:lnTo>
                <a:close/>
              </a:path>
            </a:pathLst>
          </a:custGeom>
          <a:solidFill>
            <a:schemeClr val="bg1"/>
          </a:solidFill>
          <a:ln>
            <a:noFill/>
          </a:ln>
          <a:effectLst/>
          <a:extLst/>
        </p:spPr>
        <p:txBody>
          <a:bodyPr wrap="none" anchor="ctr"/>
          <a:lstStyle/>
          <a:p>
            <a:endParaRPr lang="en-US" dirty="0"/>
          </a:p>
        </p:txBody>
      </p:sp>
      <p:pic>
        <p:nvPicPr>
          <p:cNvPr id="82" name="Picture 81" descr="ic-OracleCloud-MiscBusiness-white.png"/>
          <p:cNvPicPr>
            <a:picLocks noChangeAspect="1"/>
          </p:cNvPicPr>
          <p:nvPr/>
        </p:nvPicPr>
        <p:blipFill>
          <a:blip r:embed="rId10" cstate="print"/>
          <a:srcRect l="15929" t="23958" r="15582" b="23698"/>
          <a:stretch>
            <a:fillRect/>
          </a:stretch>
        </p:blipFill>
        <p:spPr>
          <a:xfrm>
            <a:off x="10115475" y="1881788"/>
            <a:ext cx="510952" cy="390499"/>
          </a:xfrm>
          <a:prstGeom prst="rect">
            <a:avLst/>
          </a:prstGeom>
        </p:spPr>
      </p:pic>
      <p:sp>
        <p:nvSpPr>
          <p:cNvPr id="55" name="Rectangle: Rounded Corners 54"/>
          <p:cNvSpPr/>
          <p:nvPr/>
        </p:nvSpPr>
        <p:spPr bwMode="gray">
          <a:xfrm>
            <a:off x="10792637" y="6226455"/>
            <a:ext cx="1002096" cy="143332"/>
          </a:xfrm>
          <a:prstGeom prst="roundRect">
            <a:avLst/>
          </a:prstGeom>
          <a:solidFill>
            <a:schemeClr val="bg1">
              <a:lumMod val="95000"/>
            </a:schemeClr>
          </a:solidFill>
          <a:ln w="15875">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000" dirty="0">
                <a:solidFill>
                  <a:schemeClr val="tx1"/>
                </a:solidFill>
              </a:rPr>
              <a:t>Internal Activity</a:t>
            </a:r>
          </a:p>
        </p:txBody>
      </p:sp>
      <p:sp>
        <p:nvSpPr>
          <p:cNvPr id="57" name="Rectangle: Rounded Corners 56"/>
          <p:cNvSpPr/>
          <p:nvPr/>
        </p:nvSpPr>
        <p:spPr bwMode="gray">
          <a:xfrm>
            <a:off x="9718498" y="6226455"/>
            <a:ext cx="1002096" cy="143332"/>
          </a:xfrm>
          <a:prstGeom prst="roundRect">
            <a:avLst/>
          </a:prstGeom>
          <a:solidFill>
            <a:schemeClr val="accent3"/>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Customer Activity</a:t>
            </a:r>
          </a:p>
        </p:txBody>
      </p:sp>
    </p:spTree>
    <p:extLst>
      <p:ext uri="{BB962C8B-B14F-4D97-AF65-F5344CB8AC3E}">
        <p14:creationId xmlns:p14="http://schemas.microsoft.com/office/powerpoint/2010/main" val="253575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Picture 33" descr="cloud.png"/>
          <p:cNvPicPr>
            <a:picLocks noChangeAspect="1"/>
          </p:cNvPicPr>
          <p:nvPr/>
        </p:nvPicPr>
        <p:blipFill>
          <a:blip r:embed="rId3" cstate="print"/>
          <a:srcRect t="21584" r="51041"/>
          <a:stretch>
            <a:fillRect/>
          </a:stretch>
        </p:blipFill>
        <p:spPr bwMode="auto">
          <a:xfrm>
            <a:off x="1465372" y="20596"/>
            <a:ext cx="10723453" cy="7003137"/>
          </a:xfrm>
          <a:prstGeom prst="rect">
            <a:avLst/>
          </a:prstGeom>
          <a:noFill/>
          <a:ln w="9525">
            <a:noFill/>
            <a:miter lim="800000"/>
            <a:headEnd/>
            <a:tailEnd/>
          </a:ln>
        </p:spPr>
      </p:pic>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7" name="TextBox 6"/>
          <p:cNvSpPr txBox="1"/>
          <p:nvPr/>
        </p:nvSpPr>
        <p:spPr>
          <a:xfrm>
            <a:off x="532274" y="313973"/>
            <a:ext cx="8589131" cy="40382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200" noProof="0" dirty="0">
                <a:solidFill>
                  <a:srgbClr val="FFFFFF"/>
                </a:solidFill>
                <a:latin typeface="Calibri Light" pitchFamily="34" charset="0"/>
                <a:ea typeface="Calibri" charset="0"/>
                <a:cs typeface="MV Boli" pitchFamily="2" charset="0"/>
              </a:rPr>
              <a:t>How do Field SEs collaborate with Hub SEs?</a:t>
            </a:r>
            <a:endParaRPr kumimoji="0" lang="en-US" sz="18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pic>
        <p:nvPicPr>
          <p:cNvPr id="123" name="Picture 122"/>
          <p:cNvPicPr>
            <a:picLocks noChangeAspect="1"/>
          </p:cNvPicPr>
          <p:nvPr/>
        </p:nvPicPr>
        <p:blipFill rotWithShape="1">
          <a:blip r:embed="rId5" cstate="print">
            <a:extLst>
              <a:ext uri="{28A0092B-C50C-407E-A947-70E740481C1C}">
                <a14:useLocalDpi xmlns:a14="http://schemas.microsoft.com/office/drawing/2010/main" val="0"/>
              </a:ext>
            </a:extLst>
          </a:blip>
          <a:srcRect l="-10145" r="25941"/>
          <a:stretch/>
        </p:blipFill>
        <p:spPr>
          <a:xfrm>
            <a:off x="-2806111" y="948381"/>
            <a:ext cx="7644704" cy="6051386"/>
          </a:xfrm>
          <a:prstGeom prst="parallelogram">
            <a:avLst>
              <a:gd name="adj" fmla="val 30373"/>
            </a:avLst>
          </a:prstGeom>
        </p:spPr>
      </p:pic>
      <p:pic>
        <p:nvPicPr>
          <p:cNvPr id="124" name="Picture 123" descr="Oracle logo in white on red staging backgroun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675" y="6429373"/>
            <a:ext cx="1625138" cy="594360"/>
          </a:xfrm>
          <a:prstGeom prst="rect">
            <a:avLst/>
          </a:prstGeom>
        </p:spPr>
      </p:pic>
      <p:sp>
        <p:nvSpPr>
          <p:cNvPr id="126" name="Parallelogram 125"/>
          <p:cNvSpPr/>
          <p:nvPr/>
        </p:nvSpPr>
        <p:spPr>
          <a:xfrm>
            <a:off x="-1116282" y="447041"/>
            <a:ext cx="8744326" cy="499018"/>
          </a:xfrm>
          <a:prstGeom prst="parallelogram">
            <a:avLst>
              <a:gd name="adj" fmla="val 36579"/>
            </a:avLst>
          </a:prstGeom>
          <a:solidFill>
            <a:srgbClr val="8A133B"/>
          </a:solidFill>
          <a:ln w="19050" cap="flat" cmpd="sng" algn="ctr">
            <a:noFill/>
            <a:prstDash val="solid"/>
            <a:miter lim="800000"/>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Calibri"/>
              <a:ea typeface="+mn-ea"/>
              <a:cs typeface="+mn-cs"/>
            </a:endParaRPr>
          </a:p>
        </p:txBody>
      </p:sp>
      <p:sp>
        <p:nvSpPr>
          <p:cNvPr id="127" name="TextBox 126"/>
          <p:cNvSpPr txBox="1"/>
          <p:nvPr/>
        </p:nvSpPr>
        <p:spPr>
          <a:xfrm>
            <a:off x="343087" y="507933"/>
            <a:ext cx="8589131" cy="40382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200" noProof="0" dirty="0">
                <a:solidFill>
                  <a:srgbClr val="FFFFFF"/>
                </a:solidFill>
                <a:latin typeface="Calibri Light" pitchFamily="34" charset="0"/>
                <a:ea typeface="Calibri" charset="0"/>
                <a:cs typeface="MV Boli" pitchFamily="2" charset="0"/>
              </a:rPr>
              <a:t>What SEaaS Services do hub SEs support?</a:t>
            </a:r>
            <a:endParaRPr kumimoji="0" lang="en-US" sz="18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pic>
        <p:nvPicPr>
          <p:cNvPr id="129" name="Picture 128"/>
          <p:cNvPicPr>
            <a:picLocks noChangeAspect="1"/>
          </p:cNvPicPr>
          <p:nvPr/>
        </p:nvPicPr>
        <p:blipFill>
          <a:blip r:embed="rId6">
            <a:clrChange>
              <a:clrFrom>
                <a:srgbClr val="8EADBF"/>
              </a:clrFrom>
              <a:clrTo>
                <a:srgbClr val="8EADBF">
                  <a:alpha val="0"/>
                </a:srgbClr>
              </a:clrTo>
            </a:clrChange>
          </a:blip>
          <a:stretch>
            <a:fillRect/>
          </a:stretch>
        </p:blipFill>
        <p:spPr>
          <a:xfrm>
            <a:off x="4598071" y="1958097"/>
            <a:ext cx="7308765" cy="3609583"/>
          </a:xfrm>
          <a:prstGeom prst="rect">
            <a:avLst/>
          </a:prstGeom>
        </p:spPr>
      </p:pic>
      <p:sp>
        <p:nvSpPr>
          <p:cNvPr id="130" name="Title 3"/>
          <p:cNvSpPr>
            <a:spLocks noGrp="1"/>
          </p:cNvSpPr>
          <p:nvPr>
            <p:ph type="title"/>
          </p:nvPr>
        </p:nvSpPr>
        <p:spPr>
          <a:xfrm>
            <a:off x="4637651" y="1566021"/>
            <a:ext cx="7249891" cy="302840"/>
          </a:xfrm>
        </p:spPr>
        <p:txBody>
          <a:bodyPr/>
          <a:lstStyle/>
          <a:p>
            <a:pPr algn="ctr"/>
            <a:r>
              <a:rPr lang="en-US" sz="2400" dirty="0">
                <a:solidFill>
                  <a:schemeClr val="accent1"/>
                </a:solidFill>
              </a:rPr>
              <a:t>NATD Solution Engineering Service Catalog</a:t>
            </a:r>
          </a:p>
        </p:txBody>
      </p:sp>
      <p:grpSp>
        <p:nvGrpSpPr>
          <p:cNvPr id="131" name="Group 130"/>
          <p:cNvGrpSpPr/>
          <p:nvPr/>
        </p:nvGrpSpPr>
        <p:grpSpPr>
          <a:xfrm>
            <a:off x="6958396" y="5852593"/>
            <a:ext cx="382673" cy="370242"/>
            <a:chOff x="6786977" y="2085654"/>
            <a:chExt cx="382673" cy="370242"/>
          </a:xfrm>
        </p:grpSpPr>
        <p:sp>
          <p:nvSpPr>
            <p:cNvPr id="132" name="Oval 131"/>
            <p:cNvSpPr/>
            <p:nvPr/>
          </p:nvSpPr>
          <p:spPr bwMode="gray">
            <a:xfrm>
              <a:off x="6786977" y="2085654"/>
              <a:ext cx="382673" cy="370242"/>
            </a:xfrm>
            <a:prstGeom prst="ellipse">
              <a:avLst/>
            </a:prstGeom>
            <a:solidFill>
              <a:schemeClr val="bg1">
                <a:lumMod val="85000"/>
              </a:schemeClr>
            </a:solidFill>
            <a:ln w="15875">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33" name="Freeform 8"/>
            <p:cNvSpPr>
              <a:spLocks noChangeAspect="1" noChangeArrowheads="1"/>
            </p:cNvSpPr>
            <p:nvPr/>
          </p:nvSpPr>
          <p:spPr bwMode="auto">
            <a:xfrm>
              <a:off x="6848622" y="2169576"/>
              <a:ext cx="261912" cy="199406"/>
            </a:xfrm>
            <a:custGeom>
              <a:avLst/>
              <a:gdLst>
                <a:gd name="T0" fmla="*/ 717 w 3011"/>
                <a:gd name="T1" fmla="*/ 1817 h 2293"/>
                <a:gd name="T2" fmla="*/ 81 w 3011"/>
                <a:gd name="T3" fmla="*/ 1192 h 2293"/>
                <a:gd name="T4" fmla="*/ 81 w 3011"/>
                <a:gd name="T5" fmla="*/ 880 h 2293"/>
                <a:gd name="T6" fmla="*/ 242 w 3011"/>
                <a:gd name="T7" fmla="*/ 718 h 2293"/>
                <a:gd name="T8" fmla="*/ 555 w 3011"/>
                <a:gd name="T9" fmla="*/ 718 h 2293"/>
                <a:gd name="T10" fmla="*/ 1192 w 3011"/>
                <a:gd name="T11" fmla="*/ 1342 h 2293"/>
                <a:gd name="T12" fmla="*/ 2454 w 3011"/>
                <a:gd name="T13" fmla="*/ 81 h 2293"/>
                <a:gd name="T14" fmla="*/ 2766 w 3011"/>
                <a:gd name="T15" fmla="*/ 81 h 2293"/>
                <a:gd name="T16" fmla="*/ 2928 w 3011"/>
                <a:gd name="T17" fmla="*/ 243 h 2293"/>
                <a:gd name="T18" fmla="*/ 2928 w 3011"/>
                <a:gd name="T19" fmla="*/ 556 h 2293"/>
                <a:gd name="T20" fmla="*/ 1667 w 3011"/>
                <a:gd name="T21" fmla="*/ 1817 h 2293"/>
                <a:gd name="T22" fmla="*/ 1192 w 3011"/>
                <a:gd name="T23" fmla="*/ 2292 h 2293"/>
                <a:gd name="T24" fmla="*/ 717 w 3011"/>
                <a:gd name="T25" fmla="*/ 1817 h 2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1" h="2293">
                  <a:moveTo>
                    <a:pt x="717" y="1817"/>
                  </a:moveTo>
                  <a:cubicBezTo>
                    <a:pt x="81" y="1192"/>
                    <a:pt x="81" y="1192"/>
                    <a:pt x="81" y="1192"/>
                  </a:cubicBezTo>
                  <a:cubicBezTo>
                    <a:pt x="0" y="1100"/>
                    <a:pt x="0" y="961"/>
                    <a:pt x="81" y="880"/>
                  </a:cubicBezTo>
                  <a:cubicBezTo>
                    <a:pt x="242" y="718"/>
                    <a:pt x="242" y="718"/>
                    <a:pt x="242" y="718"/>
                  </a:cubicBezTo>
                  <a:cubicBezTo>
                    <a:pt x="324" y="625"/>
                    <a:pt x="474" y="625"/>
                    <a:pt x="555" y="718"/>
                  </a:cubicBezTo>
                  <a:cubicBezTo>
                    <a:pt x="1192" y="1342"/>
                    <a:pt x="1192" y="1342"/>
                    <a:pt x="1192" y="1342"/>
                  </a:cubicBezTo>
                  <a:cubicBezTo>
                    <a:pt x="2454" y="81"/>
                    <a:pt x="2454" y="81"/>
                    <a:pt x="2454" y="81"/>
                  </a:cubicBezTo>
                  <a:cubicBezTo>
                    <a:pt x="2535" y="0"/>
                    <a:pt x="2685" y="0"/>
                    <a:pt x="2766" y="81"/>
                  </a:cubicBezTo>
                  <a:cubicBezTo>
                    <a:pt x="2928" y="243"/>
                    <a:pt x="2928" y="243"/>
                    <a:pt x="2928" y="243"/>
                  </a:cubicBezTo>
                  <a:cubicBezTo>
                    <a:pt x="3010" y="324"/>
                    <a:pt x="3010" y="475"/>
                    <a:pt x="2928" y="556"/>
                  </a:cubicBezTo>
                  <a:cubicBezTo>
                    <a:pt x="1667" y="1817"/>
                    <a:pt x="1667" y="1817"/>
                    <a:pt x="1667" y="1817"/>
                  </a:cubicBezTo>
                  <a:cubicBezTo>
                    <a:pt x="1192" y="2292"/>
                    <a:pt x="1192" y="2292"/>
                    <a:pt x="1192" y="2292"/>
                  </a:cubicBezTo>
                  <a:lnTo>
                    <a:pt x="717" y="1817"/>
                  </a:lnTo>
                </a:path>
              </a:pathLst>
            </a:custGeom>
            <a:solidFill>
              <a:srgbClr val="F8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34" name="TextBox 133"/>
          <p:cNvSpPr txBox="1"/>
          <p:nvPr/>
        </p:nvSpPr>
        <p:spPr>
          <a:xfrm>
            <a:off x="7438279" y="5773045"/>
            <a:ext cx="1717928" cy="498598"/>
          </a:xfrm>
          <a:prstGeom prst="rect">
            <a:avLst/>
          </a:prstGeom>
          <a:noFill/>
        </p:spPr>
        <p:txBody>
          <a:bodyPr wrap="square" lIns="0" tIns="0" rIns="0" bIns="0" rtlCol="0">
            <a:spAutoFit/>
          </a:bodyPr>
          <a:lstStyle/>
          <a:p>
            <a:pPr>
              <a:lnSpc>
                <a:spcPct val="90000"/>
              </a:lnSpc>
            </a:pPr>
            <a:r>
              <a:rPr lang="en-US" sz="1200" dirty="0"/>
              <a:t>Pilot SE Service where Platform Specialists and/or Hub SEs are engaged.</a:t>
            </a:r>
          </a:p>
        </p:txBody>
      </p:sp>
      <p:sp>
        <p:nvSpPr>
          <p:cNvPr id="135" name="Rectangle: Rounded Corners 134"/>
          <p:cNvSpPr/>
          <p:nvPr/>
        </p:nvSpPr>
        <p:spPr bwMode="gray">
          <a:xfrm>
            <a:off x="4643120" y="1955775"/>
            <a:ext cx="7256407" cy="2566598"/>
          </a:xfrm>
          <a:prstGeom prst="roundRect">
            <a:avLst>
              <a:gd name="adj" fmla="val 2518"/>
            </a:avLst>
          </a:prstGeom>
          <a:noFill/>
          <a:ln w="15875">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36" name="Rectangle: Rounded Corners 135"/>
          <p:cNvSpPr/>
          <p:nvPr/>
        </p:nvSpPr>
        <p:spPr bwMode="gray">
          <a:xfrm>
            <a:off x="4631136" y="4607583"/>
            <a:ext cx="7256407" cy="960097"/>
          </a:xfrm>
          <a:prstGeom prst="roundRect">
            <a:avLst>
              <a:gd name="adj" fmla="val 2518"/>
            </a:avLst>
          </a:prstGeom>
          <a:noFill/>
          <a:ln w="15875">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50972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7983732" y="2580582"/>
            <a:ext cx="24307" cy="1193791"/>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gray">
          <a:xfrm>
            <a:off x="8313282" y="4142681"/>
            <a:ext cx="2451885" cy="45719"/>
          </a:xfrm>
          <a:prstGeom prst="rec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6" name="Parallelogram 5"/>
          <p:cNvSpPr/>
          <p:nvPr/>
        </p:nvSpPr>
        <p:spPr>
          <a:xfrm>
            <a:off x="-412877" y="190830"/>
            <a:ext cx="9390622" cy="651006"/>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7" name="TextBox 6"/>
          <p:cNvSpPr txBox="1"/>
          <p:nvPr/>
        </p:nvSpPr>
        <p:spPr>
          <a:xfrm>
            <a:off x="962024" y="326923"/>
            <a:ext cx="7873631" cy="40382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libri Light" pitchFamily="34" charset="0"/>
                <a:ea typeface="Calibri" charset="0"/>
                <a:cs typeface="Calibri" charset="0"/>
              </a:rPr>
              <a:t>Hub SE Engagement in</a:t>
            </a:r>
            <a:r>
              <a:rPr kumimoji="0" lang="en-US" sz="3200" b="0" i="0" u="none" strike="noStrike" kern="1200" cap="none" spc="0" normalizeH="0" noProof="0" dirty="0">
                <a:ln>
                  <a:noFill/>
                </a:ln>
                <a:solidFill>
                  <a:srgbClr val="FFFFFF"/>
                </a:solidFill>
                <a:effectLst/>
                <a:uLnTx/>
                <a:uFillTx/>
                <a:latin typeface="Calibri Light" pitchFamily="34" charset="0"/>
                <a:ea typeface="Calibri" charset="0"/>
                <a:cs typeface="Calibri" charset="0"/>
              </a:rPr>
              <a:t> SEaaS Services</a:t>
            </a:r>
            <a:endParaRPr kumimoji="0" lang="en-US" sz="18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graphicFrame>
        <p:nvGraphicFramePr>
          <p:cNvPr id="8" name="Table 7"/>
          <p:cNvGraphicFramePr>
            <a:graphicFrameLocks noGrp="1"/>
          </p:cNvGraphicFramePr>
          <p:nvPr>
            <p:extLst/>
          </p:nvPr>
        </p:nvGraphicFramePr>
        <p:xfrm>
          <a:off x="532275" y="1513635"/>
          <a:ext cx="4071618" cy="4515024"/>
        </p:xfrm>
        <a:graphic>
          <a:graphicData uri="http://schemas.openxmlformats.org/drawingml/2006/table">
            <a:tbl>
              <a:tblPr bandRow="1">
                <a:tableStyleId>{0E3FDE45-AF77-4B5C-9715-49D594BDF05E}</a:tableStyleId>
              </a:tblPr>
              <a:tblGrid>
                <a:gridCol w="2035809">
                  <a:extLst>
                    <a:ext uri="{9D8B030D-6E8A-4147-A177-3AD203B41FA5}">
                      <a16:colId xmlns:a16="http://schemas.microsoft.com/office/drawing/2014/main" val="2840423380"/>
                    </a:ext>
                  </a:extLst>
                </a:gridCol>
                <a:gridCol w="2035809">
                  <a:extLst>
                    <a:ext uri="{9D8B030D-6E8A-4147-A177-3AD203B41FA5}">
                      <a16:colId xmlns:a16="http://schemas.microsoft.com/office/drawing/2014/main" val="838830383"/>
                    </a:ext>
                  </a:extLst>
                </a:gridCol>
              </a:tblGrid>
              <a:tr h="1128756">
                <a:tc>
                  <a:txBody>
                    <a:bodyPr/>
                    <a:lstStyle/>
                    <a:p>
                      <a:pPr algn="ctr"/>
                      <a:r>
                        <a:rPr lang="en-US" sz="1400" dirty="0">
                          <a:latin typeface="Segoe Print" panose="02000600000000000000" pitchFamily="2" charset="0"/>
                        </a:rPr>
                        <a:t>CPR</a:t>
                      </a:r>
                    </a:p>
                  </a:txBody>
                  <a:tcPr marB="182880" anchor="b"/>
                </a:tc>
                <a:tc>
                  <a:txBody>
                    <a:bodyPr/>
                    <a:lstStyle/>
                    <a:p>
                      <a:pPr algn="ctr"/>
                      <a:r>
                        <a:rPr lang="en-US" sz="1400" dirty="0">
                          <a:latin typeface="Segoe Print" panose="02000600000000000000" pitchFamily="2" charset="0"/>
                        </a:rPr>
                        <a:t>ECA</a:t>
                      </a:r>
                    </a:p>
                  </a:txBody>
                  <a:tcPr marB="182880" anchor="b"/>
                </a:tc>
                <a:extLst>
                  <a:ext uri="{0D108BD9-81ED-4DB2-BD59-A6C34878D82A}">
                    <a16:rowId xmlns:a16="http://schemas.microsoft.com/office/drawing/2014/main" val="1987732031"/>
                  </a:ext>
                </a:extLst>
              </a:tr>
              <a:tr h="1128756">
                <a:tc>
                  <a:txBody>
                    <a:bodyPr/>
                    <a:lstStyle/>
                    <a:p>
                      <a:pPr algn="ctr"/>
                      <a:r>
                        <a:rPr lang="en-US" sz="1400" dirty="0">
                          <a:latin typeface="Segoe Print" panose="02000600000000000000" pitchFamily="2" charset="0"/>
                        </a:rPr>
                        <a:t>Specialist Rep</a:t>
                      </a:r>
                    </a:p>
                  </a:txBody>
                  <a:tcPr marB="182880" anchor="b"/>
                </a:tc>
                <a:tc>
                  <a:txBody>
                    <a:bodyPr/>
                    <a:lstStyle/>
                    <a:p>
                      <a:pPr algn="ctr"/>
                      <a:endParaRPr lang="en-US" sz="1400" dirty="0">
                        <a:latin typeface="Segoe Print" panose="02000600000000000000" pitchFamily="2" charset="0"/>
                      </a:endParaRPr>
                    </a:p>
                  </a:txBody>
                  <a:tcPr marB="182880" anchor="b"/>
                </a:tc>
                <a:extLst>
                  <a:ext uri="{0D108BD9-81ED-4DB2-BD59-A6C34878D82A}">
                    <a16:rowId xmlns:a16="http://schemas.microsoft.com/office/drawing/2014/main" val="305128269"/>
                  </a:ext>
                </a:extLst>
              </a:tr>
              <a:tr h="1128756">
                <a:tc>
                  <a:txBody>
                    <a:bodyPr/>
                    <a:lstStyle/>
                    <a:p>
                      <a:pPr algn="ctr"/>
                      <a:r>
                        <a:rPr lang="en-US" sz="1400" dirty="0">
                          <a:latin typeface="Segoe Print" panose="02000600000000000000" pitchFamily="2" charset="0"/>
                        </a:rPr>
                        <a:t>Analytics Rep</a:t>
                      </a:r>
                    </a:p>
                  </a:txBody>
                  <a:tcPr marB="182880" anchor="b"/>
                </a:tc>
                <a:tc>
                  <a:txBody>
                    <a:bodyPr/>
                    <a:lstStyle/>
                    <a:p>
                      <a:pPr algn="ctr"/>
                      <a:endParaRPr lang="en-US" sz="1400" dirty="0">
                        <a:latin typeface="Segoe Print" panose="02000600000000000000" pitchFamily="2" charset="0"/>
                      </a:endParaRPr>
                    </a:p>
                  </a:txBody>
                  <a:tcPr marB="182880" anchor="b"/>
                </a:tc>
                <a:extLst>
                  <a:ext uri="{0D108BD9-81ED-4DB2-BD59-A6C34878D82A}">
                    <a16:rowId xmlns:a16="http://schemas.microsoft.com/office/drawing/2014/main" val="459063471"/>
                  </a:ext>
                </a:extLst>
              </a:tr>
              <a:tr h="1128756">
                <a:tc>
                  <a:txBody>
                    <a:bodyPr/>
                    <a:lstStyle/>
                    <a:p>
                      <a:pPr algn="ctr"/>
                      <a:r>
                        <a:rPr lang="en-US" sz="1400" dirty="0">
                          <a:latin typeface="Segoe Print" panose="02000600000000000000" pitchFamily="2" charset="0"/>
                        </a:rPr>
                        <a:t>HW Rep</a:t>
                      </a:r>
                    </a:p>
                  </a:txBody>
                  <a:tcPr marB="182880" anchor="b"/>
                </a:tc>
                <a:tc>
                  <a:txBody>
                    <a:bodyPr/>
                    <a:lstStyle/>
                    <a:p>
                      <a:pPr algn="ctr"/>
                      <a:endParaRPr lang="en-US" sz="1400" dirty="0">
                        <a:latin typeface="Segoe Print" panose="02000600000000000000" pitchFamily="2" charset="0"/>
                      </a:endParaRPr>
                    </a:p>
                  </a:txBody>
                  <a:tcPr marB="182880" anchor="b"/>
                </a:tc>
                <a:extLst>
                  <a:ext uri="{0D108BD9-81ED-4DB2-BD59-A6C34878D82A}">
                    <a16:rowId xmlns:a16="http://schemas.microsoft.com/office/drawing/2014/main" val="662624861"/>
                  </a:ext>
                </a:extLst>
              </a:tr>
            </a:tbl>
          </a:graphicData>
        </a:graphic>
      </p:graphicFrame>
      <p:pic>
        <p:nvPicPr>
          <p:cNvPr id="66" name="Picture 65"/>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l="15049" r="16519"/>
          <a:stretch>
            <a:fillRect/>
          </a:stretch>
        </p:blipFill>
        <p:spPr>
          <a:xfrm>
            <a:off x="1380074" y="1600219"/>
            <a:ext cx="384933" cy="598785"/>
          </a:xfrm>
          <a:prstGeom prst="rect">
            <a:avLst/>
          </a:prstGeom>
          <a:noFill/>
        </p:spPr>
      </p:pic>
      <p:pic>
        <p:nvPicPr>
          <p:cNvPr id="67" name="Picture 66"/>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l="15049" r="16519"/>
          <a:stretch>
            <a:fillRect/>
          </a:stretch>
        </p:blipFill>
        <p:spPr>
          <a:xfrm>
            <a:off x="1380074" y="2762529"/>
            <a:ext cx="384933" cy="598785"/>
          </a:xfrm>
          <a:prstGeom prst="rect">
            <a:avLst/>
          </a:prstGeom>
          <a:noFill/>
        </p:spPr>
      </p:pic>
      <p:pic>
        <p:nvPicPr>
          <p:cNvPr id="68" name="Picture 67"/>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l="15049" r="16519"/>
          <a:stretch>
            <a:fillRect/>
          </a:stretch>
        </p:blipFill>
        <p:spPr>
          <a:xfrm>
            <a:off x="1372987" y="3871864"/>
            <a:ext cx="384933" cy="598785"/>
          </a:xfrm>
          <a:prstGeom prst="rect">
            <a:avLst/>
          </a:prstGeom>
          <a:noFill/>
        </p:spPr>
      </p:pic>
      <p:pic>
        <p:nvPicPr>
          <p:cNvPr id="69" name="Picture 68"/>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l="15049" r="16519"/>
          <a:stretch>
            <a:fillRect/>
          </a:stretch>
        </p:blipFill>
        <p:spPr>
          <a:xfrm>
            <a:off x="1376530" y="5034359"/>
            <a:ext cx="384933" cy="598785"/>
          </a:xfrm>
          <a:prstGeom prst="rect">
            <a:avLst/>
          </a:prstGeom>
          <a:noFill/>
        </p:spPr>
      </p:pic>
      <p:pic>
        <p:nvPicPr>
          <p:cNvPr id="70" name="Picture 69"/>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a:ext>
            </a:extLst>
          </a:blip>
          <a:srcRect l="15099" t="210" r="16469"/>
          <a:stretch/>
        </p:blipFill>
        <p:spPr>
          <a:xfrm>
            <a:off x="3364037" y="1600219"/>
            <a:ext cx="385626" cy="598600"/>
          </a:xfrm>
          <a:prstGeom prst="rect">
            <a:avLst/>
          </a:prstGeom>
          <a:noFill/>
        </p:spPr>
      </p:pic>
      <p:sp>
        <p:nvSpPr>
          <p:cNvPr id="71" name="TextBox 70"/>
          <p:cNvSpPr txBox="1"/>
          <p:nvPr/>
        </p:nvSpPr>
        <p:spPr>
          <a:xfrm>
            <a:off x="532275" y="1230027"/>
            <a:ext cx="2115231" cy="256224"/>
          </a:xfrm>
          <a:prstGeom prst="rect">
            <a:avLst/>
          </a:prstGeom>
          <a:noFill/>
        </p:spPr>
        <p:txBody>
          <a:bodyPr wrap="square" lIns="0" tIns="0" rIns="0" bIns="0" rtlCol="0">
            <a:spAutoFit/>
          </a:bodyPr>
          <a:lstStyle/>
          <a:p>
            <a:pPr algn="ctr">
              <a:lnSpc>
                <a:spcPct val="90000"/>
              </a:lnSpc>
            </a:pPr>
            <a:r>
              <a:rPr lang="en-US" dirty="0">
                <a:solidFill>
                  <a:schemeClr val="tx2"/>
                </a:solidFill>
                <a:cs typeface="MV Boli" pitchFamily="2" charset="0"/>
              </a:rPr>
              <a:t>Sales Rep</a:t>
            </a:r>
          </a:p>
        </p:txBody>
      </p:sp>
      <p:sp>
        <p:nvSpPr>
          <p:cNvPr id="99" name="TextBox 98"/>
          <p:cNvSpPr txBox="1"/>
          <p:nvPr/>
        </p:nvSpPr>
        <p:spPr>
          <a:xfrm>
            <a:off x="532275" y="916398"/>
            <a:ext cx="4071617" cy="256224"/>
          </a:xfrm>
          <a:prstGeom prst="rect">
            <a:avLst/>
          </a:prstGeom>
          <a:noFill/>
        </p:spPr>
        <p:txBody>
          <a:bodyPr wrap="square" lIns="0" tIns="0" rIns="0" bIns="0" rtlCol="0">
            <a:spAutoFit/>
          </a:bodyPr>
          <a:lstStyle/>
          <a:p>
            <a:pPr algn="ctr">
              <a:lnSpc>
                <a:spcPct val="90000"/>
              </a:lnSpc>
            </a:pPr>
            <a:r>
              <a:rPr lang="en-US" b="1" dirty="0">
                <a:solidFill>
                  <a:schemeClr val="tx2"/>
                </a:solidFill>
                <a:cs typeface="MV Boli" pitchFamily="2" charset="0"/>
              </a:rPr>
              <a:t>Request for SE Resources</a:t>
            </a:r>
          </a:p>
        </p:txBody>
      </p:sp>
      <p:cxnSp>
        <p:nvCxnSpPr>
          <p:cNvPr id="10" name="Straight Arrow Connector 9"/>
          <p:cNvCxnSpPr/>
          <p:nvPr/>
        </p:nvCxnSpPr>
        <p:spPr>
          <a:xfrm>
            <a:off x="1967022" y="1860698"/>
            <a:ext cx="1254642" cy="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1935117" y="5241850"/>
            <a:ext cx="1254642" cy="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gray">
          <a:xfrm>
            <a:off x="5156792" y="977930"/>
            <a:ext cx="1871330" cy="5299044"/>
          </a:xfrm>
          <a:prstGeom prst="rec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03" name="TextBox 102"/>
          <p:cNvSpPr txBox="1"/>
          <p:nvPr/>
        </p:nvSpPr>
        <p:spPr>
          <a:xfrm>
            <a:off x="5174829" y="1079220"/>
            <a:ext cx="1824609" cy="522579"/>
          </a:xfrm>
          <a:prstGeom prst="rect">
            <a:avLst/>
          </a:prstGeom>
          <a:noFill/>
        </p:spPr>
        <p:txBody>
          <a:bodyPr wrap="square" lIns="0" tIns="0" rIns="0" bIns="0" rtlCol="0">
            <a:spAutoFit/>
          </a:bodyPr>
          <a:lstStyle/>
          <a:p>
            <a:pPr algn="ctr">
              <a:lnSpc>
                <a:spcPct val="80000"/>
              </a:lnSpc>
            </a:pPr>
            <a:r>
              <a:rPr lang="en-US" sz="2400" b="1" dirty="0">
                <a:solidFill>
                  <a:schemeClr val="bg1"/>
                </a:solidFill>
                <a:effectLst>
                  <a:outerShdw blurRad="38100" dist="38100" dir="2700000" algn="tl">
                    <a:srgbClr val="000000">
                      <a:alpha val="43137"/>
                    </a:srgbClr>
                  </a:outerShdw>
                </a:effectLst>
                <a:cs typeface="MV Boli" pitchFamily="2" charset="0"/>
              </a:rPr>
              <a:t>SCRM </a:t>
            </a:r>
            <a:br>
              <a:rPr lang="en-US" b="1" dirty="0">
                <a:solidFill>
                  <a:schemeClr val="bg1"/>
                </a:solidFill>
                <a:effectLst>
                  <a:outerShdw blurRad="38100" dist="38100" dir="2700000" algn="tl">
                    <a:srgbClr val="000000">
                      <a:alpha val="43137"/>
                    </a:srgbClr>
                  </a:outerShdw>
                </a:effectLst>
                <a:cs typeface="MV Boli" pitchFamily="2" charset="0"/>
              </a:rPr>
            </a:br>
            <a:r>
              <a:rPr lang="en-US" b="1" dirty="0">
                <a:solidFill>
                  <a:schemeClr val="bg1"/>
                </a:solidFill>
                <a:effectLst>
                  <a:outerShdw blurRad="38100" dist="38100" dir="2700000" algn="tl">
                    <a:srgbClr val="000000">
                      <a:alpha val="43137"/>
                    </a:srgbClr>
                  </a:outerShdw>
                </a:effectLst>
                <a:cs typeface="MV Boli" pitchFamily="2" charset="0"/>
              </a:rPr>
              <a:t>System</a:t>
            </a:r>
          </a:p>
        </p:txBody>
      </p:sp>
      <p:sp>
        <p:nvSpPr>
          <p:cNvPr id="13" name="Isosceles Triangle 12"/>
          <p:cNvSpPr/>
          <p:nvPr/>
        </p:nvSpPr>
        <p:spPr bwMode="gray">
          <a:xfrm rot="5400000">
            <a:off x="2611766" y="3483633"/>
            <a:ext cx="4516941" cy="573110"/>
          </a:xfrm>
          <a:prstGeom prst="triangle">
            <a:avLst>
              <a:gd name="adj" fmla="val 9759"/>
            </a:avLst>
          </a:prstGeom>
          <a:gradFill flip="none" rotWithShape="1">
            <a:gsLst>
              <a:gs pos="0">
                <a:schemeClr val="accent2">
                  <a:lumMod val="20000"/>
                  <a:lumOff val="80000"/>
                </a:schemeClr>
              </a:gs>
              <a:gs pos="50000">
                <a:schemeClr val="accent2">
                  <a:lumMod val="40000"/>
                  <a:lumOff val="60000"/>
                </a:schemeClr>
              </a:gs>
              <a:gs pos="100000">
                <a:schemeClr val="accent2">
                  <a:lumMod val="60000"/>
                  <a:lumOff val="40000"/>
                </a:schemeClr>
              </a:gs>
            </a:gsLst>
            <a:lin ang="1620000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4" name="Rectangle: Rounded Corners 13"/>
          <p:cNvSpPr/>
          <p:nvPr/>
        </p:nvSpPr>
        <p:spPr bwMode="gray">
          <a:xfrm>
            <a:off x="5344643" y="1862778"/>
            <a:ext cx="1435395" cy="883928"/>
          </a:xfrm>
          <a:prstGeom prst="roundRect">
            <a:avLst/>
          </a:prstGeom>
          <a:solidFill>
            <a:schemeClr val="accent2">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Create</a:t>
            </a:r>
            <a:br>
              <a:rPr lang="en-US" dirty="0">
                <a:solidFill>
                  <a:schemeClr val="tx1"/>
                </a:solidFill>
              </a:rPr>
            </a:br>
            <a:r>
              <a:rPr lang="en-US" dirty="0">
                <a:solidFill>
                  <a:schemeClr val="tx1"/>
                </a:solidFill>
              </a:rPr>
              <a:t>Engagement</a:t>
            </a:r>
          </a:p>
        </p:txBody>
      </p:sp>
      <p:sp>
        <p:nvSpPr>
          <p:cNvPr id="104" name="Rectangle: Rounded Corners 103"/>
          <p:cNvSpPr/>
          <p:nvPr/>
        </p:nvSpPr>
        <p:spPr bwMode="gray">
          <a:xfrm>
            <a:off x="5376541" y="3679902"/>
            <a:ext cx="1435395" cy="2455083"/>
          </a:xfrm>
          <a:prstGeom prst="roundRect">
            <a:avLst/>
          </a:prstGeom>
          <a:solidFill>
            <a:schemeClr val="accent2">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Assign</a:t>
            </a:r>
          </a:p>
          <a:p>
            <a:pPr algn="ctr">
              <a:lnSpc>
                <a:spcPct val="90000"/>
              </a:lnSpc>
            </a:pPr>
            <a:r>
              <a:rPr lang="en-US" sz="1200" dirty="0">
                <a:solidFill>
                  <a:schemeClr val="tx1"/>
                </a:solidFill>
              </a:rPr>
              <a:t>Platform Specialist &amp; </a:t>
            </a:r>
            <a:br>
              <a:rPr lang="en-US" sz="1200" dirty="0">
                <a:solidFill>
                  <a:schemeClr val="tx1"/>
                </a:solidFill>
              </a:rPr>
            </a:br>
            <a:r>
              <a:rPr lang="en-US" sz="1200" dirty="0">
                <a:solidFill>
                  <a:schemeClr val="tx1"/>
                </a:solidFill>
              </a:rPr>
              <a:t>Hub SE</a:t>
            </a:r>
            <a:br>
              <a:rPr lang="en-US" sz="1200" dirty="0">
                <a:solidFill>
                  <a:schemeClr val="tx1"/>
                </a:solidFill>
              </a:rPr>
            </a:br>
            <a:r>
              <a:rPr lang="en-US" dirty="0">
                <a:solidFill>
                  <a:schemeClr val="tx1"/>
                </a:solidFill>
              </a:rPr>
              <a:t>Resources</a:t>
            </a:r>
          </a:p>
        </p:txBody>
      </p:sp>
      <p:sp>
        <p:nvSpPr>
          <p:cNvPr id="19" name="Oval 18"/>
          <p:cNvSpPr/>
          <p:nvPr/>
        </p:nvSpPr>
        <p:spPr bwMode="gray">
          <a:xfrm>
            <a:off x="940807" y="838185"/>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1</a:t>
            </a:r>
          </a:p>
        </p:txBody>
      </p:sp>
      <p:sp>
        <p:nvSpPr>
          <p:cNvPr id="105" name="Oval 104"/>
          <p:cNvSpPr/>
          <p:nvPr/>
        </p:nvSpPr>
        <p:spPr bwMode="gray">
          <a:xfrm>
            <a:off x="5234375" y="1724589"/>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2</a:t>
            </a:r>
          </a:p>
        </p:txBody>
      </p:sp>
      <p:sp>
        <p:nvSpPr>
          <p:cNvPr id="109" name="Oval 108"/>
          <p:cNvSpPr/>
          <p:nvPr/>
        </p:nvSpPr>
        <p:spPr bwMode="gray">
          <a:xfrm>
            <a:off x="5241486" y="3544061"/>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5</a:t>
            </a:r>
          </a:p>
        </p:txBody>
      </p:sp>
      <p:pic>
        <p:nvPicPr>
          <p:cNvPr id="24" name="Picture 23"/>
          <p:cNvPicPr>
            <a:picLocks noChangeAspect="1"/>
          </p:cNvPicPr>
          <p:nvPr/>
        </p:nvPicPr>
        <p:blipFill>
          <a:blip r:embed="rId5"/>
          <a:stretch>
            <a:fillRect/>
          </a:stretch>
        </p:blipFill>
        <p:spPr>
          <a:xfrm>
            <a:off x="7503026" y="986521"/>
            <a:ext cx="1616178" cy="1621105"/>
          </a:xfrm>
          <a:prstGeom prst="rect">
            <a:avLst/>
          </a:prstGeom>
        </p:spPr>
      </p:pic>
      <p:sp>
        <p:nvSpPr>
          <p:cNvPr id="25" name="Rectangle 24"/>
          <p:cNvSpPr/>
          <p:nvPr/>
        </p:nvSpPr>
        <p:spPr bwMode="gray">
          <a:xfrm>
            <a:off x="9119204" y="986521"/>
            <a:ext cx="2538468" cy="1621105"/>
          </a:xfrm>
          <a:prstGeom prst="rect">
            <a:avLst/>
          </a:prstGeom>
          <a:solidFill>
            <a:schemeClr val="bg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10" name="TextBox 109"/>
          <p:cNvSpPr txBox="1"/>
          <p:nvPr/>
        </p:nvSpPr>
        <p:spPr>
          <a:xfrm>
            <a:off x="9280818" y="1144469"/>
            <a:ext cx="2115231" cy="886397"/>
          </a:xfrm>
          <a:prstGeom prst="rect">
            <a:avLst/>
          </a:prstGeom>
          <a:noFill/>
        </p:spPr>
        <p:txBody>
          <a:bodyPr wrap="square" lIns="0" tIns="0" rIns="0" bIns="0" rtlCol="0">
            <a:spAutoFit/>
          </a:bodyPr>
          <a:lstStyle/>
          <a:p>
            <a:pPr algn="ctr">
              <a:lnSpc>
                <a:spcPct val="90000"/>
              </a:lnSpc>
            </a:pPr>
            <a:r>
              <a:rPr lang="en-US" dirty="0">
                <a:solidFill>
                  <a:schemeClr val="accent4"/>
                </a:solidFill>
                <a:cs typeface="MV Boli" pitchFamily="2" charset="0"/>
              </a:rPr>
              <a:t>Request a Service</a:t>
            </a:r>
            <a:br>
              <a:rPr lang="en-US" dirty="0">
                <a:solidFill>
                  <a:schemeClr val="accent4"/>
                </a:solidFill>
                <a:cs typeface="MV Boli" pitchFamily="2" charset="0"/>
              </a:rPr>
            </a:br>
            <a:r>
              <a:rPr lang="en-US" dirty="0">
                <a:solidFill>
                  <a:schemeClr val="accent4"/>
                </a:solidFill>
                <a:cs typeface="MV Boli" pitchFamily="2" charset="0"/>
              </a:rPr>
              <a:t>from the</a:t>
            </a:r>
            <a:br>
              <a:rPr lang="en-US" dirty="0">
                <a:solidFill>
                  <a:schemeClr val="accent4"/>
                </a:solidFill>
                <a:cs typeface="MV Boli" pitchFamily="2" charset="0"/>
              </a:rPr>
            </a:br>
            <a:r>
              <a:rPr lang="en-US" sz="2800" dirty="0">
                <a:solidFill>
                  <a:schemeClr val="tx2"/>
                </a:solidFill>
                <a:cs typeface="MV Boli" pitchFamily="2" charset="0"/>
              </a:rPr>
              <a:t>SEaaS Catalog</a:t>
            </a:r>
            <a:endParaRPr lang="en-US" dirty="0">
              <a:solidFill>
                <a:schemeClr val="tx2"/>
              </a:solidFill>
              <a:cs typeface="MV Boli" pitchFamily="2" charset="0"/>
            </a:endParaRPr>
          </a:p>
        </p:txBody>
      </p:sp>
      <p:sp>
        <p:nvSpPr>
          <p:cNvPr id="94" name="TextBox 93"/>
          <p:cNvSpPr txBox="1"/>
          <p:nvPr/>
        </p:nvSpPr>
        <p:spPr>
          <a:xfrm>
            <a:off x="9273452" y="2144309"/>
            <a:ext cx="2219585" cy="436273"/>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58595B"/>
                </a:solidFill>
                <a:effectLst/>
                <a:uLnTx/>
                <a:uFillTx/>
                <a:latin typeface="Calibri"/>
                <a:ea typeface="+mn-ea"/>
                <a:cs typeface="+mn-cs"/>
              </a:rPr>
              <a:t>Note:</a:t>
            </a:r>
            <a:r>
              <a:rPr kumimoji="0" lang="en-US" sz="1050" b="0" i="1" u="none" strike="noStrike" kern="1200" cap="none" spc="0" normalizeH="0" noProof="0" dirty="0">
                <a:ln>
                  <a:noFill/>
                </a:ln>
                <a:solidFill>
                  <a:srgbClr val="58595B"/>
                </a:solidFill>
                <a:effectLst/>
                <a:uLnTx/>
                <a:uFillTx/>
                <a:latin typeface="Calibri"/>
                <a:ea typeface="+mn-ea"/>
                <a:cs typeface="+mn-cs"/>
              </a:rPr>
              <a:t> In Q1, this occurs outside of SCRM.  Later in Q2, Services will be available for selection in SCRM.</a:t>
            </a:r>
            <a:endParaRPr kumimoji="0" lang="en-US" sz="1400" b="0" i="1" u="none" strike="noStrike" kern="1200" cap="none" spc="0" normalizeH="0" baseline="0" noProof="0" dirty="0">
              <a:ln>
                <a:noFill/>
              </a:ln>
              <a:solidFill>
                <a:srgbClr val="58595B"/>
              </a:solidFill>
              <a:effectLst/>
              <a:uLnTx/>
              <a:uFillTx/>
              <a:latin typeface="Calibri"/>
              <a:ea typeface="+mn-ea"/>
              <a:cs typeface="+mn-cs"/>
            </a:endParaRPr>
          </a:p>
        </p:txBody>
      </p:sp>
      <p:cxnSp>
        <p:nvCxnSpPr>
          <p:cNvPr id="111" name="Straight Arrow Connector 110"/>
          <p:cNvCxnSpPr>
            <a:endCxn id="24" idx="1"/>
          </p:cNvCxnSpPr>
          <p:nvPr/>
        </p:nvCxnSpPr>
        <p:spPr>
          <a:xfrm>
            <a:off x="7042297" y="1797073"/>
            <a:ext cx="460729"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36" name="Diamond 35"/>
          <p:cNvSpPr/>
          <p:nvPr/>
        </p:nvSpPr>
        <p:spPr bwMode="gray">
          <a:xfrm>
            <a:off x="7166103" y="2676792"/>
            <a:ext cx="1663508" cy="905402"/>
          </a:xfrm>
          <a:prstGeom prst="diamond">
            <a:avLst/>
          </a:prstGeom>
          <a:solidFill>
            <a:schemeClr val="tx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rPr>
              <a:t>Are Platform Specialists needed?</a:t>
            </a:r>
          </a:p>
        </p:txBody>
      </p:sp>
      <p:sp>
        <p:nvSpPr>
          <p:cNvPr id="38" name="Rectangle 37"/>
          <p:cNvSpPr/>
          <p:nvPr/>
        </p:nvSpPr>
        <p:spPr bwMode="gray">
          <a:xfrm>
            <a:off x="7497736" y="3774373"/>
            <a:ext cx="4154646" cy="2502600"/>
          </a:xfrm>
          <a:prstGeom prst="rect">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cxnSp>
        <p:nvCxnSpPr>
          <p:cNvPr id="114" name="Straight Arrow Connector 113"/>
          <p:cNvCxnSpPr/>
          <p:nvPr/>
        </p:nvCxnSpPr>
        <p:spPr>
          <a:xfrm flipH="1" flipV="1">
            <a:off x="6811936" y="4293224"/>
            <a:ext cx="669938" cy="955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07" name="Oval 106"/>
          <p:cNvSpPr/>
          <p:nvPr/>
        </p:nvSpPr>
        <p:spPr bwMode="gray">
          <a:xfrm>
            <a:off x="7346696" y="3550658"/>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4</a:t>
            </a:r>
          </a:p>
        </p:txBody>
      </p:sp>
      <p:sp>
        <p:nvSpPr>
          <p:cNvPr id="106" name="Oval 105"/>
          <p:cNvSpPr/>
          <p:nvPr/>
        </p:nvSpPr>
        <p:spPr bwMode="gray">
          <a:xfrm>
            <a:off x="7293289" y="774001"/>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3</a:t>
            </a:r>
          </a:p>
        </p:txBody>
      </p:sp>
      <p:pic>
        <p:nvPicPr>
          <p:cNvPr id="125" name="Picture Placeholder 10"/>
          <p:cNvPicPr>
            <a:picLocks noChangeAspect="1"/>
          </p:cNvPicPr>
          <p:nvPr/>
        </p:nvPicPr>
        <p:blipFill rotWithShape="1">
          <a:blip r:embed="rId6" cstate="print">
            <a:extLst>
              <a:ext uri="{28A0092B-C50C-407E-A947-70E740481C1C}">
                <a14:useLocalDpi xmlns:a14="http://schemas.microsoft.com/office/drawing/2010/main" val="0"/>
              </a:ext>
            </a:extLst>
          </a:blip>
          <a:srcRect l="18156" t="14934" r="18282" b="14451"/>
          <a:stretch/>
        </p:blipFill>
        <p:spPr>
          <a:xfrm>
            <a:off x="7701731" y="3787989"/>
            <a:ext cx="620511" cy="689457"/>
          </a:xfrm>
          <a:prstGeom prst="rect">
            <a:avLst/>
          </a:prstGeom>
        </p:spPr>
      </p:pic>
      <p:pic>
        <p:nvPicPr>
          <p:cNvPr id="126" name="Picture Placeholder 10"/>
          <p:cNvPicPr>
            <a:picLocks noChangeAspect="1"/>
          </p:cNvPicPr>
          <p:nvPr/>
        </p:nvPicPr>
        <p:blipFill rotWithShape="1">
          <a:blip r:embed="rId7" cstate="print">
            <a:extLst>
              <a:ext uri="{28A0092B-C50C-407E-A947-70E740481C1C}">
                <a14:useLocalDpi xmlns:a14="http://schemas.microsoft.com/office/drawing/2010/main" val="0"/>
              </a:ext>
            </a:extLst>
          </a:blip>
          <a:srcRect l="58" t="10974" r="58" b="14918"/>
          <a:stretch/>
        </p:blipFill>
        <p:spPr>
          <a:xfrm>
            <a:off x="7701731" y="4074383"/>
            <a:ext cx="565093" cy="419332"/>
          </a:xfrm>
          <a:prstGeom prst="rect">
            <a:avLst/>
          </a:prstGeom>
        </p:spPr>
      </p:pic>
      <p:sp>
        <p:nvSpPr>
          <p:cNvPr id="127" name="Rectangle 126"/>
          <p:cNvSpPr/>
          <p:nvPr/>
        </p:nvSpPr>
        <p:spPr>
          <a:xfrm>
            <a:off x="8224738" y="3539733"/>
            <a:ext cx="1021433" cy="261610"/>
          </a:xfrm>
          <a:prstGeom prst="rect">
            <a:avLst/>
          </a:prstGeom>
        </p:spPr>
        <p:txBody>
          <a:bodyPr wrap="none">
            <a:spAutoFit/>
          </a:bodyPr>
          <a:lstStyle/>
          <a:p>
            <a:pPr algn="ctr"/>
            <a:r>
              <a:rPr lang="en-US" sz="1100" dirty="0">
                <a:latin typeface="Segoe Print" panose="02000600000000000000" pitchFamily="2" charset="0"/>
              </a:rPr>
              <a:t>Yes and Yes</a:t>
            </a:r>
          </a:p>
        </p:txBody>
      </p:sp>
      <p:grpSp>
        <p:nvGrpSpPr>
          <p:cNvPr id="2" name="Group 1"/>
          <p:cNvGrpSpPr/>
          <p:nvPr/>
        </p:nvGrpSpPr>
        <p:grpSpPr>
          <a:xfrm>
            <a:off x="9120655" y="3843289"/>
            <a:ext cx="731519" cy="713644"/>
            <a:chOff x="6734492" y="4907280"/>
            <a:chExt cx="731519" cy="713644"/>
          </a:xfrm>
        </p:grpSpPr>
        <p:sp>
          <p:nvSpPr>
            <p:cNvPr id="58" name="Freeform 3"/>
            <p:cNvSpPr>
              <a:spLocks/>
            </p:cNvSpPr>
            <p:nvPr/>
          </p:nvSpPr>
          <p:spPr bwMode="auto">
            <a:xfrm flipH="1">
              <a:off x="6754858" y="5107390"/>
              <a:ext cx="711153" cy="513534"/>
            </a:xfrm>
            <a:custGeom>
              <a:avLst/>
              <a:gdLst>
                <a:gd name="T0" fmla="*/ 2147483647 w 1711"/>
                <a:gd name="T1" fmla="*/ 1857354448 h 1280"/>
                <a:gd name="T2" fmla="*/ 2147483647 w 1711"/>
                <a:gd name="T3" fmla="*/ 1643141645 h 1280"/>
                <a:gd name="T4" fmla="*/ 2147483647 w 1711"/>
                <a:gd name="T5" fmla="*/ 1426408290 h 1280"/>
                <a:gd name="T6" fmla="*/ 2147483647 w 1711"/>
                <a:gd name="T7" fmla="*/ 1219755557 h 1280"/>
                <a:gd name="T8" fmla="*/ 2147483647 w 1711"/>
                <a:gd name="T9" fmla="*/ 1020662495 h 1280"/>
                <a:gd name="T10" fmla="*/ 2147483647 w 1711"/>
                <a:gd name="T11" fmla="*/ 839211314 h 1280"/>
                <a:gd name="T12" fmla="*/ 2147483647 w 1711"/>
                <a:gd name="T13" fmla="*/ 680442126 h 1280"/>
                <a:gd name="T14" fmla="*/ 2147483647 w 1711"/>
                <a:gd name="T15" fmla="*/ 549394051 h 1280"/>
                <a:gd name="T16" fmla="*/ 2147483647 w 1711"/>
                <a:gd name="T17" fmla="*/ 456147512 h 1280"/>
                <a:gd name="T18" fmla="*/ 2147483647 w 1711"/>
                <a:gd name="T19" fmla="*/ 408265256 h 1280"/>
                <a:gd name="T20" fmla="*/ 2147483647 w 1711"/>
                <a:gd name="T21" fmla="*/ 405744307 h 1280"/>
                <a:gd name="T22" fmla="*/ 2147483647 w 1711"/>
                <a:gd name="T23" fmla="*/ 441026580 h 1280"/>
                <a:gd name="T24" fmla="*/ 2147483647 w 1711"/>
                <a:gd name="T25" fmla="*/ 516631239 h 1280"/>
                <a:gd name="T26" fmla="*/ 2147483647 w 1711"/>
                <a:gd name="T27" fmla="*/ 627518072 h 1280"/>
                <a:gd name="T28" fmla="*/ 2147483647 w 1711"/>
                <a:gd name="T29" fmla="*/ 773688666 h 1280"/>
                <a:gd name="T30" fmla="*/ 2147483647 w 1711"/>
                <a:gd name="T31" fmla="*/ 955138458 h 1280"/>
                <a:gd name="T32" fmla="*/ 2127011670 w 1711"/>
                <a:gd name="T33" fmla="*/ 1149191208 h 1280"/>
                <a:gd name="T34" fmla="*/ 1980842676 w 1711"/>
                <a:gd name="T35" fmla="*/ 1313002096 h 1280"/>
                <a:gd name="T36" fmla="*/ 1811991493 w 1711"/>
                <a:gd name="T37" fmla="*/ 1441529222 h 1280"/>
                <a:gd name="T38" fmla="*/ 1620459311 w 1711"/>
                <a:gd name="T39" fmla="*/ 1537295123 h 1280"/>
                <a:gd name="T40" fmla="*/ 1416327544 w 1711"/>
                <a:gd name="T41" fmla="*/ 1590219178 h 1280"/>
                <a:gd name="T42" fmla="*/ 1204634519 w 1711"/>
                <a:gd name="T43" fmla="*/ 1607859471 h 1280"/>
                <a:gd name="T44" fmla="*/ 990420544 w 1711"/>
                <a:gd name="T45" fmla="*/ 1580138557 h 1280"/>
                <a:gd name="T46" fmla="*/ 778727320 w 1711"/>
                <a:gd name="T47" fmla="*/ 1512093570 h 1280"/>
                <a:gd name="T48" fmla="*/ 584676174 w 1711"/>
                <a:gd name="T49" fmla="*/ 1398687376 h 1280"/>
                <a:gd name="T50" fmla="*/ 420865301 w 1711"/>
                <a:gd name="T51" fmla="*/ 1255037731 h 1280"/>
                <a:gd name="T52" fmla="*/ 289817138 w 1711"/>
                <a:gd name="T53" fmla="*/ 1083667171 h 1280"/>
                <a:gd name="T54" fmla="*/ 194051196 w 1711"/>
                <a:gd name="T55" fmla="*/ 892135369 h 1280"/>
                <a:gd name="T56" fmla="*/ 141128733 w 1711"/>
                <a:gd name="T57" fmla="*/ 690522748 h 1280"/>
                <a:gd name="T58" fmla="*/ 123486854 w 1711"/>
                <a:gd name="T59" fmla="*/ 476308754 h 1280"/>
                <a:gd name="T60" fmla="*/ 148688405 w 1711"/>
                <a:gd name="T61" fmla="*/ 262096249 h 1280"/>
                <a:gd name="T62" fmla="*/ 216733435 w 1711"/>
                <a:gd name="T63" fmla="*/ 50403118 h 1280"/>
                <a:gd name="T64" fmla="*/ 110886873 w 1711"/>
                <a:gd name="T65" fmla="*/ 312499355 h 1280"/>
                <a:gd name="T66" fmla="*/ 15120937 w 1711"/>
                <a:gd name="T67" fmla="*/ 740925853 h 1280"/>
                <a:gd name="T68" fmla="*/ 5040312 w 1711"/>
                <a:gd name="T69" fmla="*/ 1169352451 h 1280"/>
                <a:gd name="T70" fmla="*/ 75604677 w 1711"/>
                <a:gd name="T71" fmla="*/ 1590219178 h 1280"/>
                <a:gd name="T72" fmla="*/ 224293106 w 1711"/>
                <a:gd name="T73" fmla="*/ 1985883161 h 1280"/>
                <a:gd name="T74" fmla="*/ 448587800 w 1711"/>
                <a:gd name="T75" fmla="*/ 2147483647 h 1280"/>
                <a:gd name="T76" fmla="*/ 743445149 w 1711"/>
                <a:gd name="T77" fmla="*/ 2147483647 h 1280"/>
                <a:gd name="T78" fmla="*/ 1106347677 w 1711"/>
                <a:gd name="T79" fmla="*/ 2147483647 h 1280"/>
                <a:gd name="T80" fmla="*/ 1519653108 w 1711"/>
                <a:gd name="T81" fmla="*/ 2147483647 h 1280"/>
                <a:gd name="T82" fmla="*/ 1948079867 w 1711"/>
                <a:gd name="T83" fmla="*/ 2147483647 h 1280"/>
                <a:gd name="T84" fmla="*/ 2147483647 w 1711"/>
                <a:gd name="T85" fmla="*/ 2147483647 h 1280"/>
                <a:gd name="T86" fmla="*/ 2147483647 w 1711"/>
                <a:gd name="T87" fmla="*/ 2147483647 h 1280"/>
                <a:gd name="T88" fmla="*/ 2147483647 w 1711"/>
                <a:gd name="T89" fmla="*/ 2147483647 h 1280"/>
                <a:gd name="T90" fmla="*/ 2147483647 w 1711"/>
                <a:gd name="T91" fmla="*/ 2147483647 h 1280"/>
                <a:gd name="T92" fmla="*/ 2147483647 w 1711"/>
                <a:gd name="T93" fmla="*/ 2147483647 h 1280"/>
                <a:gd name="T94" fmla="*/ 2147483647 w 1711"/>
                <a:gd name="T95" fmla="*/ 2111890926 h 12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11"/>
                <a:gd name="T145" fmla="*/ 0 h 1280"/>
                <a:gd name="T146" fmla="*/ 1711 w 1711"/>
                <a:gd name="T147" fmla="*/ 1280 h 128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11" h="1280">
                  <a:moveTo>
                    <a:pt x="1663" y="798"/>
                  </a:moveTo>
                  <a:lnTo>
                    <a:pt x="1673" y="779"/>
                  </a:lnTo>
                  <a:lnTo>
                    <a:pt x="1682" y="757"/>
                  </a:lnTo>
                  <a:lnTo>
                    <a:pt x="1689" y="737"/>
                  </a:lnTo>
                  <a:lnTo>
                    <a:pt x="1695" y="716"/>
                  </a:lnTo>
                  <a:lnTo>
                    <a:pt x="1700" y="694"/>
                  </a:lnTo>
                  <a:lnTo>
                    <a:pt x="1704" y="673"/>
                  </a:lnTo>
                  <a:lnTo>
                    <a:pt x="1707" y="652"/>
                  </a:lnTo>
                  <a:lnTo>
                    <a:pt x="1709" y="631"/>
                  </a:lnTo>
                  <a:lnTo>
                    <a:pt x="1710" y="610"/>
                  </a:lnTo>
                  <a:lnTo>
                    <a:pt x="1710" y="588"/>
                  </a:lnTo>
                  <a:lnTo>
                    <a:pt x="1709" y="566"/>
                  </a:lnTo>
                  <a:lnTo>
                    <a:pt x="1707" y="546"/>
                  </a:lnTo>
                  <a:lnTo>
                    <a:pt x="1703" y="525"/>
                  </a:lnTo>
                  <a:lnTo>
                    <a:pt x="1699" y="504"/>
                  </a:lnTo>
                  <a:lnTo>
                    <a:pt x="1694" y="484"/>
                  </a:lnTo>
                  <a:lnTo>
                    <a:pt x="1688" y="463"/>
                  </a:lnTo>
                  <a:lnTo>
                    <a:pt x="1680" y="443"/>
                  </a:lnTo>
                  <a:lnTo>
                    <a:pt x="1672" y="424"/>
                  </a:lnTo>
                  <a:lnTo>
                    <a:pt x="1663" y="405"/>
                  </a:lnTo>
                  <a:lnTo>
                    <a:pt x="1653" y="386"/>
                  </a:lnTo>
                  <a:lnTo>
                    <a:pt x="1642" y="368"/>
                  </a:lnTo>
                  <a:lnTo>
                    <a:pt x="1631" y="350"/>
                  </a:lnTo>
                  <a:lnTo>
                    <a:pt x="1618" y="333"/>
                  </a:lnTo>
                  <a:lnTo>
                    <a:pt x="1605" y="316"/>
                  </a:lnTo>
                  <a:lnTo>
                    <a:pt x="1591" y="299"/>
                  </a:lnTo>
                  <a:lnTo>
                    <a:pt x="1576" y="284"/>
                  </a:lnTo>
                  <a:lnTo>
                    <a:pt x="1560" y="270"/>
                  </a:lnTo>
                  <a:lnTo>
                    <a:pt x="1542" y="256"/>
                  </a:lnTo>
                  <a:lnTo>
                    <a:pt x="1525" y="242"/>
                  </a:lnTo>
                  <a:lnTo>
                    <a:pt x="1507" y="230"/>
                  </a:lnTo>
                  <a:lnTo>
                    <a:pt x="1487" y="218"/>
                  </a:lnTo>
                  <a:lnTo>
                    <a:pt x="1468" y="207"/>
                  </a:lnTo>
                  <a:lnTo>
                    <a:pt x="1448" y="197"/>
                  </a:lnTo>
                  <a:lnTo>
                    <a:pt x="1427" y="189"/>
                  </a:lnTo>
                  <a:lnTo>
                    <a:pt x="1406" y="181"/>
                  </a:lnTo>
                  <a:lnTo>
                    <a:pt x="1385" y="175"/>
                  </a:lnTo>
                  <a:lnTo>
                    <a:pt x="1364" y="170"/>
                  </a:lnTo>
                  <a:lnTo>
                    <a:pt x="1343" y="166"/>
                  </a:lnTo>
                  <a:lnTo>
                    <a:pt x="1322" y="162"/>
                  </a:lnTo>
                  <a:lnTo>
                    <a:pt x="1301" y="160"/>
                  </a:lnTo>
                  <a:lnTo>
                    <a:pt x="1279" y="160"/>
                  </a:lnTo>
                  <a:lnTo>
                    <a:pt x="1258" y="160"/>
                  </a:lnTo>
                  <a:lnTo>
                    <a:pt x="1236" y="161"/>
                  </a:lnTo>
                  <a:lnTo>
                    <a:pt x="1216" y="163"/>
                  </a:lnTo>
                  <a:lnTo>
                    <a:pt x="1195" y="166"/>
                  </a:lnTo>
                  <a:lnTo>
                    <a:pt x="1174" y="170"/>
                  </a:lnTo>
                  <a:lnTo>
                    <a:pt x="1153" y="175"/>
                  </a:lnTo>
                  <a:lnTo>
                    <a:pt x="1134" y="181"/>
                  </a:lnTo>
                  <a:lnTo>
                    <a:pt x="1114" y="188"/>
                  </a:lnTo>
                  <a:lnTo>
                    <a:pt x="1095" y="196"/>
                  </a:lnTo>
                  <a:lnTo>
                    <a:pt x="1075" y="205"/>
                  </a:lnTo>
                  <a:lnTo>
                    <a:pt x="1056" y="215"/>
                  </a:lnTo>
                  <a:lnTo>
                    <a:pt x="1038" y="225"/>
                  </a:lnTo>
                  <a:lnTo>
                    <a:pt x="1020" y="236"/>
                  </a:lnTo>
                  <a:lnTo>
                    <a:pt x="1003" y="249"/>
                  </a:lnTo>
                  <a:lnTo>
                    <a:pt x="987" y="262"/>
                  </a:lnTo>
                  <a:lnTo>
                    <a:pt x="971" y="276"/>
                  </a:lnTo>
                  <a:lnTo>
                    <a:pt x="955" y="291"/>
                  </a:lnTo>
                  <a:lnTo>
                    <a:pt x="941" y="307"/>
                  </a:lnTo>
                  <a:lnTo>
                    <a:pt x="926" y="324"/>
                  </a:lnTo>
                  <a:lnTo>
                    <a:pt x="914" y="341"/>
                  </a:lnTo>
                  <a:lnTo>
                    <a:pt x="901" y="360"/>
                  </a:lnTo>
                  <a:lnTo>
                    <a:pt x="889" y="379"/>
                  </a:lnTo>
                  <a:lnTo>
                    <a:pt x="879" y="399"/>
                  </a:lnTo>
                  <a:lnTo>
                    <a:pt x="868" y="419"/>
                  </a:lnTo>
                  <a:lnTo>
                    <a:pt x="856" y="437"/>
                  </a:lnTo>
                  <a:lnTo>
                    <a:pt x="844" y="456"/>
                  </a:lnTo>
                  <a:lnTo>
                    <a:pt x="831" y="473"/>
                  </a:lnTo>
                  <a:lnTo>
                    <a:pt x="817" y="490"/>
                  </a:lnTo>
                  <a:lnTo>
                    <a:pt x="802" y="506"/>
                  </a:lnTo>
                  <a:lnTo>
                    <a:pt x="786" y="521"/>
                  </a:lnTo>
                  <a:lnTo>
                    <a:pt x="771" y="535"/>
                  </a:lnTo>
                  <a:lnTo>
                    <a:pt x="754" y="549"/>
                  </a:lnTo>
                  <a:lnTo>
                    <a:pt x="737" y="561"/>
                  </a:lnTo>
                  <a:lnTo>
                    <a:pt x="719" y="572"/>
                  </a:lnTo>
                  <a:lnTo>
                    <a:pt x="701" y="583"/>
                  </a:lnTo>
                  <a:lnTo>
                    <a:pt x="682" y="593"/>
                  </a:lnTo>
                  <a:lnTo>
                    <a:pt x="663" y="602"/>
                  </a:lnTo>
                  <a:lnTo>
                    <a:pt x="643" y="610"/>
                  </a:lnTo>
                  <a:lnTo>
                    <a:pt x="623" y="616"/>
                  </a:lnTo>
                  <a:lnTo>
                    <a:pt x="604" y="623"/>
                  </a:lnTo>
                  <a:lnTo>
                    <a:pt x="583" y="627"/>
                  </a:lnTo>
                  <a:lnTo>
                    <a:pt x="562" y="631"/>
                  </a:lnTo>
                  <a:lnTo>
                    <a:pt x="541" y="635"/>
                  </a:lnTo>
                  <a:lnTo>
                    <a:pt x="521" y="637"/>
                  </a:lnTo>
                  <a:lnTo>
                    <a:pt x="499" y="638"/>
                  </a:lnTo>
                  <a:lnTo>
                    <a:pt x="478" y="638"/>
                  </a:lnTo>
                  <a:lnTo>
                    <a:pt x="457" y="637"/>
                  </a:lnTo>
                  <a:lnTo>
                    <a:pt x="436" y="635"/>
                  </a:lnTo>
                  <a:lnTo>
                    <a:pt x="415" y="632"/>
                  </a:lnTo>
                  <a:lnTo>
                    <a:pt x="393" y="627"/>
                  </a:lnTo>
                  <a:lnTo>
                    <a:pt x="372" y="622"/>
                  </a:lnTo>
                  <a:lnTo>
                    <a:pt x="351" y="616"/>
                  </a:lnTo>
                  <a:lnTo>
                    <a:pt x="331" y="608"/>
                  </a:lnTo>
                  <a:lnTo>
                    <a:pt x="309" y="600"/>
                  </a:lnTo>
                  <a:lnTo>
                    <a:pt x="289" y="590"/>
                  </a:lnTo>
                  <a:lnTo>
                    <a:pt x="270" y="580"/>
                  </a:lnTo>
                  <a:lnTo>
                    <a:pt x="250" y="568"/>
                  </a:lnTo>
                  <a:lnTo>
                    <a:pt x="232" y="555"/>
                  </a:lnTo>
                  <a:lnTo>
                    <a:pt x="215" y="542"/>
                  </a:lnTo>
                  <a:lnTo>
                    <a:pt x="198" y="528"/>
                  </a:lnTo>
                  <a:lnTo>
                    <a:pt x="182" y="513"/>
                  </a:lnTo>
                  <a:lnTo>
                    <a:pt x="167" y="498"/>
                  </a:lnTo>
                  <a:lnTo>
                    <a:pt x="153" y="482"/>
                  </a:lnTo>
                  <a:lnTo>
                    <a:pt x="139" y="465"/>
                  </a:lnTo>
                  <a:lnTo>
                    <a:pt x="127" y="448"/>
                  </a:lnTo>
                  <a:lnTo>
                    <a:pt x="115" y="430"/>
                  </a:lnTo>
                  <a:lnTo>
                    <a:pt x="105" y="412"/>
                  </a:lnTo>
                  <a:lnTo>
                    <a:pt x="95" y="394"/>
                  </a:lnTo>
                  <a:lnTo>
                    <a:pt x="85" y="374"/>
                  </a:lnTo>
                  <a:lnTo>
                    <a:pt x="77" y="354"/>
                  </a:lnTo>
                  <a:lnTo>
                    <a:pt x="71" y="335"/>
                  </a:lnTo>
                  <a:lnTo>
                    <a:pt x="65" y="315"/>
                  </a:lnTo>
                  <a:lnTo>
                    <a:pt x="60" y="294"/>
                  </a:lnTo>
                  <a:lnTo>
                    <a:pt x="56" y="274"/>
                  </a:lnTo>
                  <a:lnTo>
                    <a:pt x="52" y="252"/>
                  </a:lnTo>
                  <a:lnTo>
                    <a:pt x="50" y="231"/>
                  </a:lnTo>
                  <a:lnTo>
                    <a:pt x="49" y="211"/>
                  </a:lnTo>
                  <a:lnTo>
                    <a:pt x="49" y="189"/>
                  </a:lnTo>
                  <a:lnTo>
                    <a:pt x="50" y="168"/>
                  </a:lnTo>
                  <a:lnTo>
                    <a:pt x="52" y="146"/>
                  </a:lnTo>
                  <a:lnTo>
                    <a:pt x="55" y="125"/>
                  </a:lnTo>
                  <a:lnTo>
                    <a:pt x="59" y="104"/>
                  </a:lnTo>
                  <a:lnTo>
                    <a:pt x="64" y="83"/>
                  </a:lnTo>
                  <a:lnTo>
                    <a:pt x="70" y="62"/>
                  </a:lnTo>
                  <a:lnTo>
                    <a:pt x="77" y="41"/>
                  </a:lnTo>
                  <a:lnTo>
                    <a:pt x="86" y="20"/>
                  </a:lnTo>
                  <a:lnTo>
                    <a:pt x="96" y="0"/>
                  </a:lnTo>
                  <a:lnTo>
                    <a:pt x="77" y="41"/>
                  </a:lnTo>
                  <a:lnTo>
                    <a:pt x="59" y="82"/>
                  </a:lnTo>
                  <a:lnTo>
                    <a:pt x="44" y="124"/>
                  </a:lnTo>
                  <a:lnTo>
                    <a:pt x="31" y="166"/>
                  </a:lnTo>
                  <a:lnTo>
                    <a:pt x="20" y="209"/>
                  </a:lnTo>
                  <a:lnTo>
                    <a:pt x="12" y="251"/>
                  </a:lnTo>
                  <a:lnTo>
                    <a:pt x="6" y="294"/>
                  </a:lnTo>
                  <a:lnTo>
                    <a:pt x="2" y="337"/>
                  </a:lnTo>
                  <a:lnTo>
                    <a:pt x="0" y="380"/>
                  </a:lnTo>
                  <a:lnTo>
                    <a:pt x="0" y="422"/>
                  </a:lnTo>
                  <a:lnTo>
                    <a:pt x="2" y="464"/>
                  </a:lnTo>
                  <a:lnTo>
                    <a:pt x="6" y="507"/>
                  </a:lnTo>
                  <a:lnTo>
                    <a:pt x="12" y="549"/>
                  </a:lnTo>
                  <a:lnTo>
                    <a:pt x="20" y="590"/>
                  </a:lnTo>
                  <a:lnTo>
                    <a:pt x="30" y="631"/>
                  </a:lnTo>
                  <a:lnTo>
                    <a:pt x="42" y="671"/>
                  </a:lnTo>
                  <a:lnTo>
                    <a:pt x="56" y="711"/>
                  </a:lnTo>
                  <a:lnTo>
                    <a:pt x="72" y="750"/>
                  </a:lnTo>
                  <a:lnTo>
                    <a:pt x="89" y="788"/>
                  </a:lnTo>
                  <a:lnTo>
                    <a:pt x="109" y="826"/>
                  </a:lnTo>
                  <a:lnTo>
                    <a:pt x="130" y="863"/>
                  </a:lnTo>
                  <a:lnTo>
                    <a:pt x="154" y="898"/>
                  </a:lnTo>
                  <a:lnTo>
                    <a:pt x="178" y="933"/>
                  </a:lnTo>
                  <a:lnTo>
                    <a:pt x="205" y="966"/>
                  </a:lnTo>
                  <a:lnTo>
                    <a:pt x="234" y="998"/>
                  </a:lnTo>
                  <a:lnTo>
                    <a:pt x="264" y="1029"/>
                  </a:lnTo>
                  <a:lnTo>
                    <a:pt x="295" y="1059"/>
                  </a:lnTo>
                  <a:lnTo>
                    <a:pt x="329" y="1087"/>
                  </a:lnTo>
                  <a:lnTo>
                    <a:pt x="364" y="1113"/>
                  </a:lnTo>
                  <a:lnTo>
                    <a:pt x="401" y="1138"/>
                  </a:lnTo>
                  <a:lnTo>
                    <a:pt x="439" y="1161"/>
                  </a:lnTo>
                  <a:lnTo>
                    <a:pt x="479" y="1183"/>
                  </a:lnTo>
                  <a:lnTo>
                    <a:pt x="520" y="1203"/>
                  </a:lnTo>
                  <a:lnTo>
                    <a:pt x="561" y="1220"/>
                  </a:lnTo>
                  <a:lnTo>
                    <a:pt x="603" y="1235"/>
                  </a:lnTo>
                  <a:lnTo>
                    <a:pt x="645" y="1248"/>
                  </a:lnTo>
                  <a:lnTo>
                    <a:pt x="688" y="1258"/>
                  </a:lnTo>
                  <a:lnTo>
                    <a:pt x="730" y="1267"/>
                  </a:lnTo>
                  <a:lnTo>
                    <a:pt x="773" y="1273"/>
                  </a:lnTo>
                  <a:lnTo>
                    <a:pt x="816" y="1277"/>
                  </a:lnTo>
                  <a:lnTo>
                    <a:pt x="859" y="1279"/>
                  </a:lnTo>
                  <a:lnTo>
                    <a:pt x="901" y="1279"/>
                  </a:lnTo>
                  <a:lnTo>
                    <a:pt x="943" y="1277"/>
                  </a:lnTo>
                  <a:lnTo>
                    <a:pt x="986" y="1273"/>
                  </a:lnTo>
                  <a:lnTo>
                    <a:pt x="1028" y="1267"/>
                  </a:lnTo>
                  <a:lnTo>
                    <a:pt x="1069" y="1258"/>
                  </a:lnTo>
                  <a:lnTo>
                    <a:pt x="1110" y="1248"/>
                  </a:lnTo>
                  <a:lnTo>
                    <a:pt x="1151" y="1236"/>
                  </a:lnTo>
                  <a:lnTo>
                    <a:pt x="1191" y="1222"/>
                  </a:lnTo>
                  <a:lnTo>
                    <a:pt x="1230" y="1207"/>
                  </a:lnTo>
                  <a:lnTo>
                    <a:pt x="1268" y="1189"/>
                  </a:lnTo>
                  <a:lnTo>
                    <a:pt x="1306" y="1169"/>
                  </a:lnTo>
                  <a:lnTo>
                    <a:pt x="1342" y="1148"/>
                  </a:lnTo>
                  <a:lnTo>
                    <a:pt x="1378" y="1124"/>
                  </a:lnTo>
                  <a:lnTo>
                    <a:pt x="1413" y="1099"/>
                  </a:lnTo>
                  <a:lnTo>
                    <a:pt x="1446" y="1073"/>
                  </a:lnTo>
                  <a:lnTo>
                    <a:pt x="1478" y="1044"/>
                  </a:lnTo>
                  <a:lnTo>
                    <a:pt x="1509" y="1014"/>
                  </a:lnTo>
                  <a:lnTo>
                    <a:pt x="1538" y="982"/>
                  </a:lnTo>
                  <a:lnTo>
                    <a:pt x="1567" y="949"/>
                  </a:lnTo>
                  <a:lnTo>
                    <a:pt x="1593" y="913"/>
                  </a:lnTo>
                  <a:lnTo>
                    <a:pt x="1618" y="877"/>
                  </a:lnTo>
                  <a:lnTo>
                    <a:pt x="1642" y="838"/>
                  </a:lnTo>
                  <a:lnTo>
                    <a:pt x="1663" y="798"/>
                  </a:lnTo>
                </a:path>
              </a:pathLst>
            </a:custGeom>
            <a:solidFill>
              <a:srgbClr val="FF8D14"/>
            </a:solidFill>
            <a:ln w="9525" cap="rnd">
              <a:noFill/>
              <a:round/>
              <a:headEnd/>
              <a:tailEnd/>
            </a:ln>
            <a:effectLst/>
          </p:spPr>
          <p:txBody>
            <a:bodyPr/>
            <a:lstStyle/>
            <a:p>
              <a:endParaRPr lang="en-US"/>
            </a:p>
          </p:txBody>
        </p:sp>
        <p:sp>
          <p:nvSpPr>
            <p:cNvPr id="59" name="Freeform 4"/>
            <p:cNvSpPr>
              <a:spLocks/>
            </p:cNvSpPr>
            <p:nvPr/>
          </p:nvSpPr>
          <p:spPr bwMode="auto">
            <a:xfrm rot="10800000" flipH="1">
              <a:off x="6734492" y="4907280"/>
              <a:ext cx="711154" cy="513534"/>
            </a:xfrm>
            <a:custGeom>
              <a:avLst/>
              <a:gdLst>
                <a:gd name="T0" fmla="*/ 2147483647 w 1711"/>
                <a:gd name="T1" fmla="*/ 1857354448 h 1280"/>
                <a:gd name="T2" fmla="*/ 2147483647 w 1711"/>
                <a:gd name="T3" fmla="*/ 1643141645 h 1280"/>
                <a:gd name="T4" fmla="*/ 2147483647 w 1711"/>
                <a:gd name="T5" fmla="*/ 1426408290 h 1280"/>
                <a:gd name="T6" fmla="*/ 2147483647 w 1711"/>
                <a:gd name="T7" fmla="*/ 1219755557 h 1280"/>
                <a:gd name="T8" fmla="*/ 2147483647 w 1711"/>
                <a:gd name="T9" fmla="*/ 1020662495 h 1280"/>
                <a:gd name="T10" fmla="*/ 2147483647 w 1711"/>
                <a:gd name="T11" fmla="*/ 839211314 h 1280"/>
                <a:gd name="T12" fmla="*/ 2147483647 w 1711"/>
                <a:gd name="T13" fmla="*/ 680442126 h 1280"/>
                <a:gd name="T14" fmla="*/ 2147483647 w 1711"/>
                <a:gd name="T15" fmla="*/ 549394051 h 1280"/>
                <a:gd name="T16" fmla="*/ 2147483647 w 1711"/>
                <a:gd name="T17" fmla="*/ 456147512 h 1280"/>
                <a:gd name="T18" fmla="*/ 2147483647 w 1711"/>
                <a:gd name="T19" fmla="*/ 408265256 h 1280"/>
                <a:gd name="T20" fmla="*/ 2147483647 w 1711"/>
                <a:gd name="T21" fmla="*/ 405744307 h 1280"/>
                <a:gd name="T22" fmla="*/ 2147483647 w 1711"/>
                <a:gd name="T23" fmla="*/ 441026580 h 1280"/>
                <a:gd name="T24" fmla="*/ 2147483647 w 1711"/>
                <a:gd name="T25" fmla="*/ 516631239 h 1280"/>
                <a:gd name="T26" fmla="*/ 2147483647 w 1711"/>
                <a:gd name="T27" fmla="*/ 627518072 h 1280"/>
                <a:gd name="T28" fmla="*/ 2147483647 w 1711"/>
                <a:gd name="T29" fmla="*/ 773688666 h 1280"/>
                <a:gd name="T30" fmla="*/ 2147483647 w 1711"/>
                <a:gd name="T31" fmla="*/ 955138458 h 1280"/>
                <a:gd name="T32" fmla="*/ 2127012453 w 1711"/>
                <a:gd name="T33" fmla="*/ 1149191208 h 1280"/>
                <a:gd name="T34" fmla="*/ 1980843406 w 1711"/>
                <a:gd name="T35" fmla="*/ 1313002096 h 1280"/>
                <a:gd name="T36" fmla="*/ 1811993748 w 1711"/>
                <a:gd name="T37" fmla="*/ 1441529222 h 1280"/>
                <a:gd name="T38" fmla="*/ 1620461495 w 1711"/>
                <a:gd name="T39" fmla="*/ 1537295123 h 1280"/>
                <a:gd name="T40" fmla="*/ 1416328066 w 1711"/>
                <a:gd name="T41" fmla="*/ 1590219178 h 1280"/>
                <a:gd name="T42" fmla="*/ 1204634962 w 1711"/>
                <a:gd name="T43" fmla="*/ 1607859471 h 1280"/>
                <a:gd name="T44" fmla="*/ 990422497 w 1711"/>
                <a:gd name="T45" fmla="*/ 1580138557 h 1280"/>
                <a:gd name="T46" fmla="*/ 778729195 w 1711"/>
                <a:gd name="T47" fmla="*/ 1512093570 h 1280"/>
                <a:gd name="T48" fmla="*/ 584676389 w 1711"/>
                <a:gd name="T49" fmla="*/ 1398687376 h 1280"/>
                <a:gd name="T50" fmla="*/ 420867043 w 1711"/>
                <a:gd name="T51" fmla="*/ 1255037731 h 1280"/>
                <a:gd name="T52" fmla="*/ 289818832 w 1711"/>
                <a:gd name="T53" fmla="*/ 1083667171 h 1280"/>
                <a:gd name="T54" fmla="*/ 194052855 w 1711"/>
                <a:gd name="T55" fmla="*/ 892135369 h 1280"/>
                <a:gd name="T56" fmla="*/ 141128785 w 1711"/>
                <a:gd name="T57" fmla="*/ 690522748 h 1280"/>
                <a:gd name="T58" fmla="*/ 123488487 w 1711"/>
                <a:gd name="T59" fmla="*/ 476308754 h 1280"/>
                <a:gd name="T60" fmla="*/ 148690047 w 1711"/>
                <a:gd name="T61" fmla="*/ 262096249 h 1280"/>
                <a:gd name="T62" fmla="*/ 216733515 w 1711"/>
                <a:gd name="T63" fmla="*/ 50403118 h 1280"/>
                <a:gd name="T64" fmla="*/ 110886913 w 1711"/>
                <a:gd name="T65" fmla="*/ 312499355 h 1280"/>
                <a:gd name="T66" fmla="*/ 15120942 w 1711"/>
                <a:gd name="T67" fmla="*/ 740925853 h 1280"/>
                <a:gd name="T68" fmla="*/ 5040314 w 1711"/>
                <a:gd name="T69" fmla="*/ 1169352451 h 1280"/>
                <a:gd name="T70" fmla="*/ 75604705 w 1711"/>
                <a:gd name="T71" fmla="*/ 1590219178 h 1280"/>
                <a:gd name="T72" fmla="*/ 224294776 w 1711"/>
                <a:gd name="T73" fmla="*/ 1985883161 h 1280"/>
                <a:gd name="T74" fmla="*/ 448587965 w 1711"/>
                <a:gd name="T75" fmla="*/ 2147483647 h 1280"/>
                <a:gd name="T76" fmla="*/ 743447011 w 1711"/>
                <a:gd name="T77" fmla="*/ 2147483647 h 1280"/>
                <a:gd name="T78" fmla="*/ 1106349672 w 1711"/>
                <a:gd name="T79" fmla="*/ 2147483647 h 1280"/>
                <a:gd name="T80" fmla="*/ 1519655255 w 1711"/>
                <a:gd name="T81" fmla="*/ 2147483647 h 1280"/>
                <a:gd name="T82" fmla="*/ 1948082171 w 1711"/>
                <a:gd name="T83" fmla="*/ 2147483647 h 1280"/>
                <a:gd name="T84" fmla="*/ 2147483647 w 1711"/>
                <a:gd name="T85" fmla="*/ 2147483647 h 1280"/>
                <a:gd name="T86" fmla="*/ 2147483647 w 1711"/>
                <a:gd name="T87" fmla="*/ 2147483647 h 1280"/>
                <a:gd name="T88" fmla="*/ 2147483647 w 1711"/>
                <a:gd name="T89" fmla="*/ 2147483647 h 1280"/>
                <a:gd name="T90" fmla="*/ 2147483647 w 1711"/>
                <a:gd name="T91" fmla="*/ 2147483647 h 1280"/>
                <a:gd name="T92" fmla="*/ 2147483647 w 1711"/>
                <a:gd name="T93" fmla="*/ 2147483647 h 1280"/>
                <a:gd name="T94" fmla="*/ 2147483647 w 1711"/>
                <a:gd name="T95" fmla="*/ 2111890926 h 12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11"/>
                <a:gd name="T145" fmla="*/ 0 h 1280"/>
                <a:gd name="T146" fmla="*/ 1711 w 1711"/>
                <a:gd name="T147" fmla="*/ 1280 h 128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11" h="1280">
                  <a:moveTo>
                    <a:pt x="1663" y="798"/>
                  </a:moveTo>
                  <a:lnTo>
                    <a:pt x="1673" y="779"/>
                  </a:lnTo>
                  <a:lnTo>
                    <a:pt x="1682" y="757"/>
                  </a:lnTo>
                  <a:lnTo>
                    <a:pt x="1689" y="737"/>
                  </a:lnTo>
                  <a:lnTo>
                    <a:pt x="1695" y="716"/>
                  </a:lnTo>
                  <a:lnTo>
                    <a:pt x="1700" y="694"/>
                  </a:lnTo>
                  <a:lnTo>
                    <a:pt x="1704" y="673"/>
                  </a:lnTo>
                  <a:lnTo>
                    <a:pt x="1707" y="652"/>
                  </a:lnTo>
                  <a:lnTo>
                    <a:pt x="1709" y="631"/>
                  </a:lnTo>
                  <a:lnTo>
                    <a:pt x="1710" y="610"/>
                  </a:lnTo>
                  <a:lnTo>
                    <a:pt x="1710" y="588"/>
                  </a:lnTo>
                  <a:lnTo>
                    <a:pt x="1709" y="566"/>
                  </a:lnTo>
                  <a:lnTo>
                    <a:pt x="1707" y="546"/>
                  </a:lnTo>
                  <a:lnTo>
                    <a:pt x="1703" y="525"/>
                  </a:lnTo>
                  <a:lnTo>
                    <a:pt x="1699" y="504"/>
                  </a:lnTo>
                  <a:lnTo>
                    <a:pt x="1694" y="484"/>
                  </a:lnTo>
                  <a:lnTo>
                    <a:pt x="1688" y="463"/>
                  </a:lnTo>
                  <a:lnTo>
                    <a:pt x="1680" y="443"/>
                  </a:lnTo>
                  <a:lnTo>
                    <a:pt x="1672" y="424"/>
                  </a:lnTo>
                  <a:lnTo>
                    <a:pt x="1663" y="405"/>
                  </a:lnTo>
                  <a:lnTo>
                    <a:pt x="1653" y="386"/>
                  </a:lnTo>
                  <a:lnTo>
                    <a:pt x="1642" y="368"/>
                  </a:lnTo>
                  <a:lnTo>
                    <a:pt x="1631" y="350"/>
                  </a:lnTo>
                  <a:lnTo>
                    <a:pt x="1618" y="333"/>
                  </a:lnTo>
                  <a:lnTo>
                    <a:pt x="1605" y="316"/>
                  </a:lnTo>
                  <a:lnTo>
                    <a:pt x="1591" y="299"/>
                  </a:lnTo>
                  <a:lnTo>
                    <a:pt x="1576" y="284"/>
                  </a:lnTo>
                  <a:lnTo>
                    <a:pt x="1560" y="270"/>
                  </a:lnTo>
                  <a:lnTo>
                    <a:pt x="1542" y="256"/>
                  </a:lnTo>
                  <a:lnTo>
                    <a:pt x="1525" y="242"/>
                  </a:lnTo>
                  <a:lnTo>
                    <a:pt x="1507" y="230"/>
                  </a:lnTo>
                  <a:lnTo>
                    <a:pt x="1487" y="218"/>
                  </a:lnTo>
                  <a:lnTo>
                    <a:pt x="1468" y="207"/>
                  </a:lnTo>
                  <a:lnTo>
                    <a:pt x="1448" y="197"/>
                  </a:lnTo>
                  <a:lnTo>
                    <a:pt x="1427" y="189"/>
                  </a:lnTo>
                  <a:lnTo>
                    <a:pt x="1406" y="181"/>
                  </a:lnTo>
                  <a:lnTo>
                    <a:pt x="1385" y="175"/>
                  </a:lnTo>
                  <a:lnTo>
                    <a:pt x="1364" y="170"/>
                  </a:lnTo>
                  <a:lnTo>
                    <a:pt x="1343" y="166"/>
                  </a:lnTo>
                  <a:lnTo>
                    <a:pt x="1322" y="162"/>
                  </a:lnTo>
                  <a:lnTo>
                    <a:pt x="1301" y="160"/>
                  </a:lnTo>
                  <a:lnTo>
                    <a:pt x="1279" y="160"/>
                  </a:lnTo>
                  <a:lnTo>
                    <a:pt x="1258" y="160"/>
                  </a:lnTo>
                  <a:lnTo>
                    <a:pt x="1236" y="161"/>
                  </a:lnTo>
                  <a:lnTo>
                    <a:pt x="1216" y="163"/>
                  </a:lnTo>
                  <a:lnTo>
                    <a:pt x="1195" y="166"/>
                  </a:lnTo>
                  <a:lnTo>
                    <a:pt x="1174" y="170"/>
                  </a:lnTo>
                  <a:lnTo>
                    <a:pt x="1153" y="175"/>
                  </a:lnTo>
                  <a:lnTo>
                    <a:pt x="1134" y="181"/>
                  </a:lnTo>
                  <a:lnTo>
                    <a:pt x="1114" y="188"/>
                  </a:lnTo>
                  <a:lnTo>
                    <a:pt x="1095" y="196"/>
                  </a:lnTo>
                  <a:lnTo>
                    <a:pt x="1075" y="205"/>
                  </a:lnTo>
                  <a:lnTo>
                    <a:pt x="1056" y="215"/>
                  </a:lnTo>
                  <a:lnTo>
                    <a:pt x="1038" y="225"/>
                  </a:lnTo>
                  <a:lnTo>
                    <a:pt x="1020" y="236"/>
                  </a:lnTo>
                  <a:lnTo>
                    <a:pt x="1003" y="249"/>
                  </a:lnTo>
                  <a:lnTo>
                    <a:pt x="987" y="262"/>
                  </a:lnTo>
                  <a:lnTo>
                    <a:pt x="971" y="276"/>
                  </a:lnTo>
                  <a:lnTo>
                    <a:pt x="955" y="291"/>
                  </a:lnTo>
                  <a:lnTo>
                    <a:pt x="941" y="307"/>
                  </a:lnTo>
                  <a:lnTo>
                    <a:pt x="926" y="324"/>
                  </a:lnTo>
                  <a:lnTo>
                    <a:pt x="914" y="341"/>
                  </a:lnTo>
                  <a:lnTo>
                    <a:pt x="901" y="360"/>
                  </a:lnTo>
                  <a:lnTo>
                    <a:pt x="889" y="379"/>
                  </a:lnTo>
                  <a:lnTo>
                    <a:pt x="879" y="399"/>
                  </a:lnTo>
                  <a:lnTo>
                    <a:pt x="868" y="419"/>
                  </a:lnTo>
                  <a:lnTo>
                    <a:pt x="856" y="437"/>
                  </a:lnTo>
                  <a:lnTo>
                    <a:pt x="844" y="456"/>
                  </a:lnTo>
                  <a:lnTo>
                    <a:pt x="831" y="473"/>
                  </a:lnTo>
                  <a:lnTo>
                    <a:pt x="817" y="490"/>
                  </a:lnTo>
                  <a:lnTo>
                    <a:pt x="802" y="506"/>
                  </a:lnTo>
                  <a:lnTo>
                    <a:pt x="786" y="521"/>
                  </a:lnTo>
                  <a:lnTo>
                    <a:pt x="771" y="535"/>
                  </a:lnTo>
                  <a:lnTo>
                    <a:pt x="754" y="549"/>
                  </a:lnTo>
                  <a:lnTo>
                    <a:pt x="737" y="561"/>
                  </a:lnTo>
                  <a:lnTo>
                    <a:pt x="719" y="572"/>
                  </a:lnTo>
                  <a:lnTo>
                    <a:pt x="701" y="583"/>
                  </a:lnTo>
                  <a:lnTo>
                    <a:pt x="682" y="593"/>
                  </a:lnTo>
                  <a:lnTo>
                    <a:pt x="663" y="602"/>
                  </a:lnTo>
                  <a:lnTo>
                    <a:pt x="643" y="610"/>
                  </a:lnTo>
                  <a:lnTo>
                    <a:pt x="623" y="616"/>
                  </a:lnTo>
                  <a:lnTo>
                    <a:pt x="604" y="623"/>
                  </a:lnTo>
                  <a:lnTo>
                    <a:pt x="583" y="627"/>
                  </a:lnTo>
                  <a:lnTo>
                    <a:pt x="562" y="631"/>
                  </a:lnTo>
                  <a:lnTo>
                    <a:pt x="541" y="635"/>
                  </a:lnTo>
                  <a:lnTo>
                    <a:pt x="521" y="637"/>
                  </a:lnTo>
                  <a:lnTo>
                    <a:pt x="499" y="638"/>
                  </a:lnTo>
                  <a:lnTo>
                    <a:pt x="478" y="638"/>
                  </a:lnTo>
                  <a:lnTo>
                    <a:pt x="457" y="637"/>
                  </a:lnTo>
                  <a:lnTo>
                    <a:pt x="436" y="635"/>
                  </a:lnTo>
                  <a:lnTo>
                    <a:pt x="415" y="632"/>
                  </a:lnTo>
                  <a:lnTo>
                    <a:pt x="393" y="627"/>
                  </a:lnTo>
                  <a:lnTo>
                    <a:pt x="372" y="622"/>
                  </a:lnTo>
                  <a:lnTo>
                    <a:pt x="351" y="616"/>
                  </a:lnTo>
                  <a:lnTo>
                    <a:pt x="331" y="608"/>
                  </a:lnTo>
                  <a:lnTo>
                    <a:pt x="309" y="600"/>
                  </a:lnTo>
                  <a:lnTo>
                    <a:pt x="289" y="590"/>
                  </a:lnTo>
                  <a:lnTo>
                    <a:pt x="270" y="580"/>
                  </a:lnTo>
                  <a:lnTo>
                    <a:pt x="250" y="568"/>
                  </a:lnTo>
                  <a:lnTo>
                    <a:pt x="232" y="555"/>
                  </a:lnTo>
                  <a:lnTo>
                    <a:pt x="215" y="542"/>
                  </a:lnTo>
                  <a:lnTo>
                    <a:pt x="198" y="528"/>
                  </a:lnTo>
                  <a:lnTo>
                    <a:pt x="182" y="513"/>
                  </a:lnTo>
                  <a:lnTo>
                    <a:pt x="167" y="498"/>
                  </a:lnTo>
                  <a:lnTo>
                    <a:pt x="153" y="482"/>
                  </a:lnTo>
                  <a:lnTo>
                    <a:pt x="139" y="465"/>
                  </a:lnTo>
                  <a:lnTo>
                    <a:pt x="127" y="448"/>
                  </a:lnTo>
                  <a:lnTo>
                    <a:pt x="115" y="430"/>
                  </a:lnTo>
                  <a:lnTo>
                    <a:pt x="105" y="412"/>
                  </a:lnTo>
                  <a:lnTo>
                    <a:pt x="95" y="394"/>
                  </a:lnTo>
                  <a:lnTo>
                    <a:pt x="85" y="374"/>
                  </a:lnTo>
                  <a:lnTo>
                    <a:pt x="77" y="354"/>
                  </a:lnTo>
                  <a:lnTo>
                    <a:pt x="71" y="335"/>
                  </a:lnTo>
                  <a:lnTo>
                    <a:pt x="65" y="315"/>
                  </a:lnTo>
                  <a:lnTo>
                    <a:pt x="60" y="294"/>
                  </a:lnTo>
                  <a:lnTo>
                    <a:pt x="56" y="274"/>
                  </a:lnTo>
                  <a:lnTo>
                    <a:pt x="52" y="252"/>
                  </a:lnTo>
                  <a:lnTo>
                    <a:pt x="50" y="231"/>
                  </a:lnTo>
                  <a:lnTo>
                    <a:pt x="49" y="211"/>
                  </a:lnTo>
                  <a:lnTo>
                    <a:pt x="49" y="189"/>
                  </a:lnTo>
                  <a:lnTo>
                    <a:pt x="50" y="168"/>
                  </a:lnTo>
                  <a:lnTo>
                    <a:pt x="52" y="146"/>
                  </a:lnTo>
                  <a:lnTo>
                    <a:pt x="55" y="125"/>
                  </a:lnTo>
                  <a:lnTo>
                    <a:pt x="59" y="104"/>
                  </a:lnTo>
                  <a:lnTo>
                    <a:pt x="64" y="83"/>
                  </a:lnTo>
                  <a:lnTo>
                    <a:pt x="70" y="62"/>
                  </a:lnTo>
                  <a:lnTo>
                    <a:pt x="77" y="41"/>
                  </a:lnTo>
                  <a:lnTo>
                    <a:pt x="86" y="20"/>
                  </a:lnTo>
                  <a:lnTo>
                    <a:pt x="96" y="0"/>
                  </a:lnTo>
                  <a:lnTo>
                    <a:pt x="77" y="41"/>
                  </a:lnTo>
                  <a:lnTo>
                    <a:pt x="59" y="82"/>
                  </a:lnTo>
                  <a:lnTo>
                    <a:pt x="44" y="124"/>
                  </a:lnTo>
                  <a:lnTo>
                    <a:pt x="31" y="166"/>
                  </a:lnTo>
                  <a:lnTo>
                    <a:pt x="20" y="209"/>
                  </a:lnTo>
                  <a:lnTo>
                    <a:pt x="12" y="251"/>
                  </a:lnTo>
                  <a:lnTo>
                    <a:pt x="6" y="294"/>
                  </a:lnTo>
                  <a:lnTo>
                    <a:pt x="2" y="337"/>
                  </a:lnTo>
                  <a:lnTo>
                    <a:pt x="0" y="380"/>
                  </a:lnTo>
                  <a:lnTo>
                    <a:pt x="0" y="422"/>
                  </a:lnTo>
                  <a:lnTo>
                    <a:pt x="2" y="464"/>
                  </a:lnTo>
                  <a:lnTo>
                    <a:pt x="6" y="507"/>
                  </a:lnTo>
                  <a:lnTo>
                    <a:pt x="12" y="549"/>
                  </a:lnTo>
                  <a:lnTo>
                    <a:pt x="20" y="590"/>
                  </a:lnTo>
                  <a:lnTo>
                    <a:pt x="30" y="631"/>
                  </a:lnTo>
                  <a:lnTo>
                    <a:pt x="42" y="671"/>
                  </a:lnTo>
                  <a:lnTo>
                    <a:pt x="56" y="711"/>
                  </a:lnTo>
                  <a:lnTo>
                    <a:pt x="72" y="750"/>
                  </a:lnTo>
                  <a:lnTo>
                    <a:pt x="89" y="788"/>
                  </a:lnTo>
                  <a:lnTo>
                    <a:pt x="109" y="826"/>
                  </a:lnTo>
                  <a:lnTo>
                    <a:pt x="130" y="863"/>
                  </a:lnTo>
                  <a:lnTo>
                    <a:pt x="154" y="898"/>
                  </a:lnTo>
                  <a:lnTo>
                    <a:pt x="178" y="933"/>
                  </a:lnTo>
                  <a:lnTo>
                    <a:pt x="205" y="966"/>
                  </a:lnTo>
                  <a:lnTo>
                    <a:pt x="234" y="998"/>
                  </a:lnTo>
                  <a:lnTo>
                    <a:pt x="264" y="1029"/>
                  </a:lnTo>
                  <a:lnTo>
                    <a:pt x="295" y="1059"/>
                  </a:lnTo>
                  <a:lnTo>
                    <a:pt x="329" y="1087"/>
                  </a:lnTo>
                  <a:lnTo>
                    <a:pt x="364" y="1113"/>
                  </a:lnTo>
                  <a:lnTo>
                    <a:pt x="401" y="1138"/>
                  </a:lnTo>
                  <a:lnTo>
                    <a:pt x="439" y="1161"/>
                  </a:lnTo>
                  <a:lnTo>
                    <a:pt x="479" y="1183"/>
                  </a:lnTo>
                  <a:lnTo>
                    <a:pt x="520" y="1203"/>
                  </a:lnTo>
                  <a:lnTo>
                    <a:pt x="561" y="1220"/>
                  </a:lnTo>
                  <a:lnTo>
                    <a:pt x="603" y="1235"/>
                  </a:lnTo>
                  <a:lnTo>
                    <a:pt x="645" y="1248"/>
                  </a:lnTo>
                  <a:lnTo>
                    <a:pt x="688" y="1258"/>
                  </a:lnTo>
                  <a:lnTo>
                    <a:pt x="730" y="1267"/>
                  </a:lnTo>
                  <a:lnTo>
                    <a:pt x="773" y="1273"/>
                  </a:lnTo>
                  <a:lnTo>
                    <a:pt x="816" y="1277"/>
                  </a:lnTo>
                  <a:lnTo>
                    <a:pt x="859" y="1279"/>
                  </a:lnTo>
                  <a:lnTo>
                    <a:pt x="901" y="1279"/>
                  </a:lnTo>
                  <a:lnTo>
                    <a:pt x="943" y="1277"/>
                  </a:lnTo>
                  <a:lnTo>
                    <a:pt x="986" y="1273"/>
                  </a:lnTo>
                  <a:lnTo>
                    <a:pt x="1028" y="1267"/>
                  </a:lnTo>
                  <a:lnTo>
                    <a:pt x="1069" y="1258"/>
                  </a:lnTo>
                  <a:lnTo>
                    <a:pt x="1110" y="1248"/>
                  </a:lnTo>
                  <a:lnTo>
                    <a:pt x="1151" y="1236"/>
                  </a:lnTo>
                  <a:lnTo>
                    <a:pt x="1191" y="1222"/>
                  </a:lnTo>
                  <a:lnTo>
                    <a:pt x="1230" y="1207"/>
                  </a:lnTo>
                  <a:lnTo>
                    <a:pt x="1268" y="1189"/>
                  </a:lnTo>
                  <a:lnTo>
                    <a:pt x="1306" y="1169"/>
                  </a:lnTo>
                  <a:lnTo>
                    <a:pt x="1342" y="1148"/>
                  </a:lnTo>
                  <a:lnTo>
                    <a:pt x="1378" y="1124"/>
                  </a:lnTo>
                  <a:lnTo>
                    <a:pt x="1413" y="1099"/>
                  </a:lnTo>
                  <a:lnTo>
                    <a:pt x="1446" y="1073"/>
                  </a:lnTo>
                  <a:lnTo>
                    <a:pt x="1478" y="1044"/>
                  </a:lnTo>
                  <a:lnTo>
                    <a:pt x="1509" y="1014"/>
                  </a:lnTo>
                  <a:lnTo>
                    <a:pt x="1538" y="982"/>
                  </a:lnTo>
                  <a:lnTo>
                    <a:pt x="1567" y="949"/>
                  </a:lnTo>
                  <a:lnTo>
                    <a:pt x="1593" y="913"/>
                  </a:lnTo>
                  <a:lnTo>
                    <a:pt x="1618" y="877"/>
                  </a:lnTo>
                  <a:lnTo>
                    <a:pt x="1642" y="838"/>
                  </a:lnTo>
                  <a:lnTo>
                    <a:pt x="1663" y="798"/>
                  </a:lnTo>
                </a:path>
              </a:pathLst>
            </a:custGeom>
            <a:solidFill>
              <a:srgbClr val="A52641"/>
            </a:solidFill>
            <a:ln w="9525" cap="rnd">
              <a:noFill/>
              <a:round/>
              <a:headEnd/>
              <a:tailEnd/>
            </a:ln>
            <a:effectLst/>
          </p:spPr>
          <p:txBody>
            <a:bodyPr/>
            <a:lstStyle/>
            <a:p>
              <a:endParaRPr lang="en-US" dirty="0"/>
            </a:p>
          </p:txBody>
        </p:sp>
        <p:sp>
          <p:nvSpPr>
            <p:cNvPr id="60" name="TextBox 59"/>
            <p:cNvSpPr txBox="1"/>
            <p:nvPr/>
          </p:nvSpPr>
          <p:spPr>
            <a:xfrm>
              <a:off x="6795850" y="4962390"/>
              <a:ext cx="580554" cy="236173"/>
            </a:xfrm>
            <a:prstGeom prst="rect">
              <a:avLst/>
            </a:prstGeom>
            <a:noFill/>
          </p:spPr>
          <p:txBody>
            <a:bodyPr wrap="square" lIns="0" tIns="0" rIns="0" bIns="0" rtlCol="0" anchor="ctr">
              <a:noAutofit/>
            </a:bodyPr>
            <a:lstStyle/>
            <a:p>
              <a:pPr algn="ctr">
                <a:lnSpc>
                  <a:spcPct val="90000"/>
                </a:lnSpc>
              </a:pPr>
              <a:r>
                <a:rPr lang="en-US" sz="1100" dirty="0">
                  <a:solidFill>
                    <a:schemeClr val="bg1"/>
                  </a:solidFill>
                </a:rPr>
                <a:t>Platform</a:t>
              </a:r>
            </a:p>
          </p:txBody>
        </p:sp>
        <p:sp>
          <p:nvSpPr>
            <p:cNvPr id="61" name="TextBox 60"/>
            <p:cNvSpPr txBox="1"/>
            <p:nvPr/>
          </p:nvSpPr>
          <p:spPr>
            <a:xfrm>
              <a:off x="6795850" y="5328640"/>
              <a:ext cx="580554" cy="236173"/>
            </a:xfrm>
            <a:prstGeom prst="rect">
              <a:avLst/>
            </a:prstGeom>
            <a:noFill/>
          </p:spPr>
          <p:txBody>
            <a:bodyPr wrap="square" lIns="0" tIns="0" rIns="0" bIns="0" rtlCol="0" anchor="ctr">
              <a:noAutofit/>
            </a:bodyPr>
            <a:lstStyle/>
            <a:p>
              <a:pPr algn="ctr">
                <a:lnSpc>
                  <a:spcPct val="90000"/>
                </a:lnSpc>
              </a:pPr>
              <a:r>
                <a:rPr lang="en-US" sz="1100" dirty="0">
                  <a:solidFill>
                    <a:schemeClr val="bg1"/>
                  </a:solidFill>
                </a:rPr>
                <a:t>Hub</a:t>
              </a:r>
            </a:p>
          </p:txBody>
        </p:sp>
      </p:grpSp>
      <p:pic>
        <p:nvPicPr>
          <p:cNvPr id="62" name="Picture Placeholder 9"/>
          <p:cNvPicPr>
            <a:picLocks noChangeAspect="1"/>
          </p:cNvPicPr>
          <p:nvPr/>
        </p:nvPicPr>
        <p:blipFill rotWithShape="1">
          <a:blip r:embed="rId8" cstate="print">
            <a:extLst>
              <a:ext uri="{28A0092B-C50C-407E-A947-70E740481C1C}">
                <a14:useLocalDpi xmlns:a14="http://schemas.microsoft.com/office/drawing/2010/main" val="0"/>
              </a:ext>
            </a:extLst>
          </a:blip>
          <a:srcRect l="20510" t="14959" r="19084" b="13689"/>
          <a:stretch/>
        </p:blipFill>
        <p:spPr>
          <a:xfrm>
            <a:off x="10828983" y="3767925"/>
            <a:ext cx="568804" cy="671966"/>
          </a:xfrm>
          <a:prstGeom prst="rect">
            <a:avLst/>
          </a:prstGeom>
        </p:spPr>
      </p:pic>
      <p:pic>
        <p:nvPicPr>
          <p:cNvPr id="63" name="Picture Placeholder 11"/>
          <p:cNvPicPr>
            <a:picLocks noChangeAspect="1"/>
          </p:cNvPicPr>
          <p:nvPr/>
        </p:nvPicPr>
        <p:blipFill rotWithShape="1">
          <a:blip r:embed="rId9" cstate="print">
            <a:extLst>
              <a:ext uri="{28A0092B-C50C-407E-A947-70E740481C1C}">
                <a14:useLocalDpi xmlns:a14="http://schemas.microsoft.com/office/drawing/2010/main" val="0"/>
              </a:ext>
            </a:extLst>
          </a:blip>
          <a:srcRect l="16220" t="11832" r="18247" b="40521"/>
          <a:stretch/>
        </p:blipFill>
        <p:spPr bwMode="gray">
          <a:xfrm>
            <a:off x="10899918" y="4175136"/>
            <a:ext cx="412624" cy="300055"/>
          </a:xfrm>
          <a:prstGeom prst="rect">
            <a:avLst/>
          </a:prstGeom>
          <a:noFill/>
        </p:spPr>
      </p:pic>
      <p:sp>
        <p:nvSpPr>
          <p:cNvPr id="72" name="Rectangle 71"/>
          <p:cNvSpPr/>
          <p:nvPr/>
        </p:nvSpPr>
        <p:spPr bwMode="gray">
          <a:xfrm>
            <a:off x="7636641" y="4673780"/>
            <a:ext cx="3875445" cy="1461205"/>
          </a:xfrm>
          <a:prstGeom prst="rect">
            <a:avLst/>
          </a:prstGeom>
          <a:solidFill>
            <a:schemeClr val="accent3"/>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73" name="Picture 72"/>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790384" y="4676310"/>
            <a:ext cx="551592" cy="551592"/>
          </a:xfrm>
          <a:prstGeom prst="rect">
            <a:avLst/>
          </a:prstGeom>
        </p:spPr>
      </p:pic>
      <p:pic>
        <p:nvPicPr>
          <p:cNvPr id="74" name="Picture 73"/>
          <p:cNvPicPr>
            <a:picLocks noChangeAspect="1"/>
          </p:cNvPicPr>
          <p:nvPr/>
        </p:nvPicPr>
        <p:blipFill>
          <a:blip r:embed="rId12" cstate="print">
            <a:biLevel thresh="25000"/>
            <a:extLst>
              <a:ext uri="{BEBA8EAE-BF5A-486C-A8C5-ECC9F3942E4B}">
                <a14:imgProps xmlns:a14="http://schemas.microsoft.com/office/drawing/2010/main">
                  <a14:imgLayer r:embed="rId1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501379" y="4783853"/>
            <a:ext cx="588165" cy="512494"/>
          </a:xfrm>
          <a:prstGeom prst="rect">
            <a:avLst/>
          </a:prstGeom>
        </p:spPr>
      </p:pic>
      <p:pic>
        <p:nvPicPr>
          <p:cNvPr id="75" name="Picture 74"/>
          <p:cNvPicPr>
            <a:picLocks noChangeAspect="1"/>
          </p:cNvPicPr>
          <p:nvPr/>
        </p:nvPicPr>
        <p:blipFill>
          <a:blip r:embed="rId14" cstate="print">
            <a:biLevel thresh="25000"/>
            <a:extLst>
              <a:ext uri="{BEBA8EAE-BF5A-486C-A8C5-ECC9F3942E4B}">
                <a14:imgProps xmlns:a14="http://schemas.microsoft.com/office/drawing/2010/main">
                  <a14:imgLayer r:embed="rId1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356503" y="4807418"/>
            <a:ext cx="430950" cy="392314"/>
          </a:xfrm>
          <a:prstGeom prst="rect">
            <a:avLst/>
          </a:prstGeom>
        </p:spPr>
      </p:pic>
      <p:pic>
        <p:nvPicPr>
          <p:cNvPr id="76" name="Picture 75"/>
          <p:cNvPicPr>
            <a:picLocks noChangeAspect="1"/>
          </p:cNvPicPr>
          <p:nvPr/>
        </p:nvPicPr>
        <p:blipFill>
          <a:blip r:embed="rId16" cstate="print">
            <a:biLevel thresh="25000"/>
            <a:extLst>
              <a:ext uri="{BEBA8EAE-BF5A-486C-A8C5-ECC9F3942E4B}">
                <a14:imgProps xmlns:a14="http://schemas.microsoft.com/office/drawing/2010/main">
                  <a14:imgLayer r:embed="rId1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941193" y="4732384"/>
            <a:ext cx="578418" cy="504002"/>
          </a:xfrm>
          <a:prstGeom prst="rect">
            <a:avLst/>
          </a:prstGeom>
        </p:spPr>
      </p:pic>
      <p:pic>
        <p:nvPicPr>
          <p:cNvPr id="77" name="Picture 76"/>
          <p:cNvPicPr>
            <a:picLocks noChangeAspect="1"/>
          </p:cNvPicPr>
          <p:nvPr/>
        </p:nvPicPr>
        <p:blipFill>
          <a:blip r:embed="rId18" cstate="print">
            <a:biLevel thresh="50000"/>
            <a:extLst>
              <a:ext uri="{28A0092B-C50C-407E-A947-70E740481C1C}">
                <a14:useLocalDpi xmlns:a14="http://schemas.microsoft.com/office/drawing/2010/main" val="0"/>
              </a:ext>
            </a:extLst>
          </a:blip>
          <a:stretch>
            <a:fillRect/>
          </a:stretch>
        </p:blipFill>
        <p:spPr>
          <a:xfrm>
            <a:off x="10717593" y="4800683"/>
            <a:ext cx="395517" cy="399049"/>
          </a:xfrm>
          <a:prstGeom prst="rect">
            <a:avLst/>
          </a:prstGeom>
        </p:spPr>
      </p:pic>
      <p:pic>
        <p:nvPicPr>
          <p:cNvPr id="78" name="Picture 77"/>
          <p:cNvPicPr>
            <a:picLocks noChangeAspect="1"/>
          </p:cNvPicPr>
          <p:nvPr/>
        </p:nvPicPr>
        <p:blipFill>
          <a:blip r:embed="rId19" cstate="print">
            <a:biLevel thresh="50000"/>
            <a:extLst>
              <a:ext uri="{28A0092B-C50C-407E-A947-70E740481C1C}">
                <a14:useLocalDpi xmlns:a14="http://schemas.microsoft.com/office/drawing/2010/main" val="0"/>
              </a:ext>
            </a:extLst>
          </a:blip>
          <a:stretch>
            <a:fillRect/>
          </a:stretch>
        </p:blipFill>
        <p:spPr>
          <a:xfrm>
            <a:off x="7855995" y="5501299"/>
            <a:ext cx="454436" cy="352027"/>
          </a:xfrm>
          <a:prstGeom prst="rect">
            <a:avLst/>
          </a:prstGeom>
        </p:spPr>
      </p:pic>
      <p:pic>
        <p:nvPicPr>
          <p:cNvPr id="79" name="Picture 78"/>
          <p:cNvPicPr>
            <a:picLocks noChangeAspect="1"/>
          </p:cNvPicPr>
          <p:nvPr/>
        </p:nvPicPr>
        <p:blipFill>
          <a:blip r:embed="rId20" cstate="print">
            <a:biLevel thresh="50000"/>
            <a:extLst>
              <a:ext uri="{28A0092B-C50C-407E-A947-70E740481C1C}">
                <a14:useLocalDpi xmlns:a14="http://schemas.microsoft.com/office/drawing/2010/main" val="0"/>
              </a:ext>
            </a:extLst>
          </a:blip>
          <a:stretch>
            <a:fillRect/>
          </a:stretch>
        </p:blipFill>
        <p:spPr>
          <a:xfrm>
            <a:off x="8775521" y="5526227"/>
            <a:ext cx="397219" cy="352027"/>
          </a:xfrm>
          <a:prstGeom prst="rect">
            <a:avLst/>
          </a:prstGeom>
        </p:spPr>
      </p:pic>
      <p:pic>
        <p:nvPicPr>
          <p:cNvPr id="80" name="Picture 79"/>
          <p:cNvPicPr>
            <a:picLocks noChangeAspect="1"/>
          </p:cNvPicPr>
          <p:nvPr/>
        </p:nvPicPr>
        <p:blipFill>
          <a:blip r:embed="rId21" cstate="print">
            <a:biLevel thresh="50000"/>
            <a:extLst>
              <a:ext uri="{28A0092B-C50C-407E-A947-70E740481C1C}">
                <a14:useLocalDpi xmlns:a14="http://schemas.microsoft.com/office/drawing/2010/main" val="0"/>
              </a:ext>
            </a:extLst>
          </a:blip>
          <a:stretch>
            <a:fillRect/>
          </a:stretch>
        </p:blipFill>
        <p:spPr>
          <a:xfrm>
            <a:off x="9714529" y="5509516"/>
            <a:ext cx="352027" cy="352027"/>
          </a:xfrm>
          <a:prstGeom prst="rect">
            <a:avLst/>
          </a:prstGeom>
        </p:spPr>
      </p:pic>
      <p:pic>
        <p:nvPicPr>
          <p:cNvPr id="82" name="Picture 81"/>
          <p:cNvPicPr>
            <a:picLocks noChangeAspect="1"/>
          </p:cNvPicPr>
          <p:nvPr/>
        </p:nvPicPr>
        <p:blipFill>
          <a:blip r:embed="rId22" cstate="print">
            <a:biLevel thresh="50000"/>
            <a:extLst>
              <a:ext uri="{28A0092B-C50C-407E-A947-70E740481C1C}">
                <a14:useLocalDpi xmlns:a14="http://schemas.microsoft.com/office/drawing/2010/main" val="0"/>
              </a:ext>
            </a:extLst>
          </a:blip>
          <a:stretch>
            <a:fillRect/>
          </a:stretch>
        </p:blipFill>
        <p:spPr>
          <a:xfrm>
            <a:off x="10715556" y="5512706"/>
            <a:ext cx="388029" cy="352027"/>
          </a:xfrm>
          <a:prstGeom prst="rect">
            <a:avLst/>
          </a:prstGeom>
        </p:spPr>
      </p:pic>
      <p:sp>
        <p:nvSpPr>
          <p:cNvPr id="83" name="TextBox 82"/>
          <p:cNvSpPr txBox="1"/>
          <p:nvPr/>
        </p:nvSpPr>
        <p:spPr>
          <a:xfrm>
            <a:off x="7737288" y="5209119"/>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Security</a:t>
            </a:r>
          </a:p>
        </p:txBody>
      </p:sp>
      <p:sp>
        <p:nvSpPr>
          <p:cNvPr id="84" name="TextBox 83"/>
          <p:cNvSpPr txBox="1"/>
          <p:nvPr/>
        </p:nvSpPr>
        <p:spPr>
          <a:xfrm>
            <a:off x="8428992" y="5208609"/>
            <a:ext cx="817938"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Integration</a:t>
            </a:r>
          </a:p>
        </p:txBody>
      </p:sp>
      <p:sp>
        <p:nvSpPr>
          <p:cNvPr id="85" name="TextBox 84"/>
          <p:cNvSpPr txBox="1"/>
          <p:nvPr/>
        </p:nvSpPr>
        <p:spPr>
          <a:xfrm>
            <a:off x="9234768" y="522774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AppDev</a:t>
            </a:r>
          </a:p>
        </p:txBody>
      </p:sp>
      <p:sp>
        <p:nvSpPr>
          <p:cNvPr id="86" name="TextBox 85"/>
          <p:cNvSpPr txBox="1"/>
          <p:nvPr/>
        </p:nvSpPr>
        <p:spPr>
          <a:xfrm>
            <a:off x="9876454" y="5250010"/>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IaaS</a:t>
            </a:r>
          </a:p>
        </p:txBody>
      </p:sp>
      <p:sp>
        <p:nvSpPr>
          <p:cNvPr id="87" name="TextBox 86"/>
          <p:cNvSpPr txBox="1"/>
          <p:nvPr/>
        </p:nvSpPr>
        <p:spPr>
          <a:xfrm>
            <a:off x="10590005" y="521792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Info Mgmt</a:t>
            </a:r>
          </a:p>
        </p:txBody>
      </p:sp>
      <p:sp>
        <p:nvSpPr>
          <p:cNvPr id="88" name="TextBox 87"/>
          <p:cNvSpPr txBox="1"/>
          <p:nvPr/>
        </p:nvSpPr>
        <p:spPr>
          <a:xfrm>
            <a:off x="7761200" y="587825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Analytics</a:t>
            </a:r>
          </a:p>
        </p:txBody>
      </p:sp>
      <p:sp>
        <p:nvSpPr>
          <p:cNvPr id="89" name="TextBox 88"/>
          <p:cNvSpPr txBox="1"/>
          <p:nvPr/>
        </p:nvSpPr>
        <p:spPr>
          <a:xfrm>
            <a:off x="8633040" y="588496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Eng Sys</a:t>
            </a:r>
          </a:p>
        </p:txBody>
      </p:sp>
      <p:sp>
        <p:nvSpPr>
          <p:cNvPr id="90" name="TextBox 89"/>
          <p:cNvSpPr txBox="1"/>
          <p:nvPr/>
        </p:nvSpPr>
        <p:spPr>
          <a:xfrm>
            <a:off x="9566527" y="5884963"/>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Servers</a:t>
            </a:r>
          </a:p>
        </p:txBody>
      </p:sp>
      <p:sp>
        <p:nvSpPr>
          <p:cNvPr id="91" name="TextBox 90"/>
          <p:cNvSpPr txBox="1"/>
          <p:nvPr/>
        </p:nvSpPr>
        <p:spPr>
          <a:xfrm>
            <a:off x="10535427" y="5886281"/>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Storage</a:t>
            </a:r>
          </a:p>
        </p:txBody>
      </p:sp>
      <p:sp>
        <p:nvSpPr>
          <p:cNvPr id="92" name="Rectangle 91"/>
          <p:cNvSpPr/>
          <p:nvPr/>
        </p:nvSpPr>
        <p:spPr>
          <a:xfrm>
            <a:off x="10315637" y="2602684"/>
            <a:ext cx="1438041" cy="1031051"/>
          </a:xfrm>
          <a:prstGeom prst="rect">
            <a:avLst/>
          </a:prstGeom>
        </p:spPr>
        <p:txBody>
          <a:bodyPr wrap="square">
            <a:spAutoFit/>
          </a:bodyPr>
          <a:lstStyle/>
          <a:p>
            <a:pPr algn="ctr"/>
            <a:br>
              <a:rPr lang="en-US" sz="1100" dirty="0">
                <a:solidFill>
                  <a:schemeClr val="tx2"/>
                </a:solidFill>
                <a:latin typeface="Segoe Print" panose="02000600000000000000" pitchFamily="2" charset="0"/>
              </a:rPr>
            </a:br>
            <a:r>
              <a:rPr lang="en-US" sz="1000" dirty="0">
                <a:solidFill>
                  <a:schemeClr val="tx2"/>
                </a:solidFill>
              </a:rPr>
              <a:t>Note: Initially, Hub SEs are assigned along with Platform Specialists for special on-the-job training.  </a:t>
            </a:r>
            <a:endParaRPr lang="en-US" sz="1100" dirty="0">
              <a:solidFill>
                <a:schemeClr val="tx2"/>
              </a:solidFill>
            </a:endParaRPr>
          </a:p>
        </p:txBody>
      </p:sp>
      <p:sp>
        <p:nvSpPr>
          <p:cNvPr id="93" name="TextBox 92"/>
          <p:cNvSpPr txBox="1"/>
          <p:nvPr/>
        </p:nvSpPr>
        <p:spPr>
          <a:xfrm>
            <a:off x="7426694" y="4474853"/>
            <a:ext cx="1251045" cy="145424"/>
          </a:xfrm>
          <a:prstGeom prst="rect">
            <a:avLst/>
          </a:prstGeom>
          <a:noFill/>
        </p:spPr>
        <p:txBody>
          <a:bodyPr wrap="square" lIns="0" tIns="0" rIns="0" bIns="0" rtlCol="0">
            <a:spAutoFit/>
          </a:bodyPr>
          <a:lstStyle/>
          <a:p>
            <a:pPr algn="ctr">
              <a:lnSpc>
                <a:spcPct val="90000"/>
              </a:lnSpc>
            </a:pPr>
            <a:r>
              <a:rPr lang="en-US" sz="1050" dirty="0">
                <a:solidFill>
                  <a:schemeClr val="tx2"/>
                </a:solidFill>
                <a:cs typeface="MV Boli" pitchFamily="2" charset="0"/>
              </a:rPr>
              <a:t>Platform Specialist</a:t>
            </a:r>
          </a:p>
        </p:txBody>
      </p:sp>
      <p:sp>
        <p:nvSpPr>
          <p:cNvPr id="95" name="TextBox 94"/>
          <p:cNvSpPr txBox="1"/>
          <p:nvPr/>
        </p:nvSpPr>
        <p:spPr>
          <a:xfrm>
            <a:off x="10502633" y="4484714"/>
            <a:ext cx="1251045" cy="145424"/>
          </a:xfrm>
          <a:prstGeom prst="rect">
            <a:avLst/>
          </a:prstGeom>
          <a:noFill/>
        </p:spPr>
        <p:txBody>
          <a:bodyPr wrap="square" lIns="0" tIns="0" rIns="0" bIns="0" rtlCol="0">
            <a:spAutoFit/>
          </a:bodyPr>
          <a:lstStyle/>
          <a:p>
            <a:pPr algn="ctr">
              <a:lnSpc>
                <a:spcPct val="90000"/>
              </a:lnSpc>
            </a:pPr>
            <a:r>
              <a:rPr lang="en-US" sz="1050" dirty="0">
                <a:solidFill>
                  <a:schemeClr val="tx2"/>
                </a:solidFill>
                <a:cs typeface="MV Boli" pitchFamily="2" charset="0"/>
              </a:rPr>
              <a:t>Hub SE</a:t>
            </a:r>
          </a:p>
        </p:txBody>
      </p:sp>
      <p:cxnSp>
        <p:nvCxnSpPr>
          <p:cNvPr id="113" name="Straight Connector 112"/>
          <p:cNvCxnSpPr/>
          <p:nvPr/>
        </p:nvCxnSpPr>
        <p:spPr>
          <a:xfrm>
            <a:off x="9475834" y="2594757"/>
            <a:ext cx="24307" cy="1193791"/>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Diamond 114"/>
          <p:cNvSpPr/>
          <p:nvPr/>
        </p:nvSpPr>
        <p:spPr bwMode="gray">
          <a:xfrm>
            <a:off x="8658205" y="2690967"/>
            <a:ext cx="1663508" cy="905402"/>
          </a:xfrm>
          <a:prstGeom prst="diamond">
            <a:avLst/>
          </a:prstGeom>
          <a:solidFill>
            <a:schemeClr val="tx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rPr>
              <a:t>Do Hub SEs support this service?</a:t>
            </a:r>
          </a:p>
        </p:txBody>
      </p:sp>
      <p:cxnSp>
        <p:nvCxnSpPr>
          <p:cNvPr id="108" name="Straight Arrow Connector 107"/>
          <p:cNvCxnSpPr/>
          <p:nvPr/>
        </p:nvCxnSpPr>
        <p:spPr>
          <a:xfrm flipV="1">
            <a:off x="1955871" y="3066585"/>
            <a:ext cx="2627810" cy="5872"/>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V="1">
            <a:off x="1972020" y="4210702"/>
            <a:ext cx="2627810" cy="5872"/>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3749663" y="1839951"/>
            <a:ext cx="822337" cy="4323"/>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365773" y="5158745"/>
            <a:ext cx="914400" cy="175333"/>
          </a:xfrm>
          <a:prstGeom prst="rect">
            <a:avLst/>
          </a:prstGeom>
          <a:noFill/>
        </p:spPr>
        <p:txBody>
          <a:bodyPr wrap="none" lIns="0" tIns="0" rIns="0" bIns="0" rtlCol="0">
            <a:noAutofit/>
          </a:bodyPr>
          <a:lstStyle/>
          <a:p>
            <a:pPr>
              <a:lnSpc>
                <a:spcPct val="90000"/>
              </a:lnSpc>
            </a:pPr>
            <a:r>
              <a:rPr lang="en-US" sz="1000" dirty="0"/>
              <a:t>Process is coming.</a:t>
            </a:r>
          </a:p>
        </p:txBody>
      </p:sp>
    </p:spTree>
    <p:extLst>
      <p:ext uri="{BB962C8B-B14F-4D97-AF65-F5344CB8AC3E}">
        <p14:creationId xmlns:p14="http://schemas.microsoft.com/office/powerpoint/2010/main" val="998560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F5F5F">
                    <a:lumMod val="60000"/>
                    <a:lumOff val="40000"/>
                  </a:srgbClr>
                </a:solidFill>
                <a:effectLst/>
                <a:uLnTx/>
                <a:uFillTx/>
                <a:latin typeface="Calibri"/>
                <a:ea typeface="+mn-ea"/>
                <a:cs typeface="+mn-cs"/>
              </a:rPr>
              <a:t>Oracle Confidential – Internal</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rgbClr val="5F5F5F">
                    <a:lumMod val="60000"/>
                    <a:lumOff val="40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dirty="0">
              <a:ln>
                <a:noFill/>
              </a:ln>
              <a:solidFill>
                <a:srgbClr val="5F5F5F">
                  <a:lumMod val="60000"/>
                  <a:lumOff val="40000"/>
                </a:srgbClr>
              </a:solidFill>
              <a:effectLst/>
              <a:uLnTx/>
              <a:uFillTx/>
              <a:latin typeface="Calibri"/>
              <a:ea typeface="+mn-ea"/>
              <a:cs typeface="+mn-cs"/>
            </a:endParaRPr>
          </a:p>
        </p:txBody>
      </p:sp>
      <p:pic>
        <p:nvPicPr>
          <p:cNvPr id="6" name="Picture 5" descr="cloud.png"/>
          <p:cNvPicPr>
            <a:picLocks noChangeAspect="1"/>
          </p:cNvPicPr>
          <p:nvPr/>
        </p:nvPicPr>
        <p:blipFill>
          <a:blip r:embed="rId2" cstate="screen">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722812" y="6919"/>
            <a:ext cx="7474321" cy="4881237"/>
          </a:xfrm>
          <a:prstGeom prst="rect">
            <a:avLst/>
          </a:prstGeom>
          <a:noFill/>
          <a:ln w="9525">
            <a:noFill/>
            <a:miter lim="800000"/>
            <a:headEnd/>
            <a:tailEnd/>
          </a:ln>
        </p:spPr>
      </p:pic>
      <p:grpSp>
        <p:nvGrpSpPr>
          <p:cNvPr id="52" name="Group 51"/>
          <p:cNvGrpSpPr/>
          <p:nvPr/>
        </p:nvGrpSpPr>
        <p:grpSpPr>
          <a:xfrm>
            <a:off x="3779446" y="914400"/>
            <a:ext cx="4680526" cy="4953389"/>
            <a:chOff x="273859" y="1052484"/>
            <a:chExt cx="4680526" cy="4953389"/>
          </a:xfrm>
        </p:grpSpPr>
        <p:grpSp>
          <p:nvGrpSpPr>
            <p:cNvPr id="54" name="Group 53"/>
            <p:cNvGrpSpPr/>
            <p:nvPr/>
          </p:nvGrpSpPr>
          <p:grpSpPr>
            <a:xfrm>
              <a:off x="273859" y="1052484"/>
              <a:ext cx="4680526" cy="4953389"/>
              <a:chOff x="273859" y="1035859"/>
              <a:chExt cx="4680526" cy="4953389"/>
            </a:xfrm>
          </p:grpSpPr>
          <p:sp>
            <p:nvSpPr>
              <p:cNvPr id="62" name="Oval 61"/>
              <p:cNvSpPr/>
              <p:nvPr/>
            </p:nvSpPr>
            <p:spPr>
              <a:xfrm>
                <a:off x="787814" y="5324264"/>
                <a:ext cx="3695516" cy="664984"/>
              </a:xfrm>
              <a:prstGeom prst="ellipse">
                <a:avLst/>
              </a:prstGeom>
              <a:gradFill flip="none" rotWithShape="1">
                <a:gsLst>
                  <a:gs pos="100000">
                    <a:schemeClr val="accent2">
                      <a:lumMod val="95000"/>
                      <a:alpha val="0"/>
                    </a:schemeClr>
                  </a:gs>
                  <a:gs pos="0">
                    <a:schemeClr val="tx2">
                      <a:lumMod val="1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68" name="Group 67"/>
              <p:cNvGrpSpPr/>
              <p:nvPr/>
            </p:nvGrpSpPr>
            <p:grpSpPr>
              <a:xfrm>
                <a:off x="273859" y="1035859"/>
                <a:ext cx="4680526" cy="4680526"/>
                <a:chOff x="1444105" y="293947"/>
                <a:chExt cx="6270106" cy="6270106"/>
              </a:xfrm>
            </p:grpSpPr>
            <p:sp>
              <p:nvSpPr>
                <p:cNvPr id="71" name="Donut 70"/>
                <p:cNvSpPr/>
                <p:nvPr/>
              </p:nvSpPr>
              <p:spPr>
                <a:xfrm>
                  <a:off x="1444105" y="293947"/>
                  <a:ext cx="6270106" cy="6270106"/>
                </a:xfrm>
                <a:prstGeom prst="donut">
                  <a:avLst>
                    <a:gd name="adj" fmla="val 6865"/>
                  </a:avLst>
                </a:prstGeom>
                <a:solidFill>
                  <a:schemeClr val="accent1"/>
                </a:solidFill>
                <a:ln w="12700">
                  <a:solidFill>
                    <a:schemeClr val="accent1"/>
                  </a:solid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72" name="Oval 71"/>
                <p:cNvSpPr/>
                <p:nvPr/>
              </p:nvSpPr>
              <p:spPr>
                <a:xfrm>
                  <a:off x="1854691" y="704533"/>
                  <a:ext cx="5448934" cy="5448934"/>
                </a:xfrm>
                <a:prstGeom prst="ellipse">
                  <a:avLst/>
                </a:prstGeom>
                <a:gradFill flip="none" rotWithShape="1">
                  <a:gsLst>
                    <a:gs pos="0">
                      <a:schemeClr val="accent1"/>
                    </a:gs>
                    <a:gs pos="100000">
                      <a:schemeClr val="accent1">
                        <a:lumMod val="50000"/>
                      </a:schemeClr>
                    </a:gs>
                  </a:gsLst>
                  <a:path path="circle">
                    <a:fillToRect l="50000" t="50000" r="50000" b="50000"/>
                  </a:path>
                  <a:tileRect/>
                </a:gradFill>
                <a:ln>
                  <a:solidFill>
                    <a:schemeClr val="accent1"/>
                  </a:solidFill>
                </a:ln>
                <a:effectLst>
                  <a:innerShdw blurRad="952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3" name="Oval 72"/>
                <p:cNvSpPr/>
                <p:nvPr/>
              </p:nvSpPr>
              <p:spPr>
                <a:xfrm>
                  <a:off x="1927737" y="775495"/>
                  <a:ext cx="5287710" cy="528771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grpSp>
          <p:nvGrpSpPr>
            <p:cNvPr id="55" name="Group 54"/>
            <p:cNvGrpSpPr/>
            <p:nvPr/>
          </p:nvGrpSpPr>
          <p:grpSpPr>
            <a:xfrm>
              <a:off x="990599" y="2308007"/>
              <a:ext cx="3200400" cy="2136230"/>
              <a:chOff x="1393514" y="2614122"/>
              <a:chExt cx="2346904" cy="1566530"/>
            </a:xfrm>
          </p:grpSpPr>
          <p:grpSp>
            <p:nvGrpSpPr>
              <p:cNvPr id="56" name="Group 55"/>
              <p:cNvGrpSpPr/>
              <p:nvPr/>
            </p:nvGrpSpPr>
            <p:grpSpPr>
              <a:xfrm>
                <a:off x="2507964" y="2944467"/>
                <a:ext cx="1232454" cy="1236185"/>
                <a:chOff x="2507964" y="2944467"/>
                <a:chExt cx="1232454" cy="1236185"/>
              </a:xfrm>
            </p:grpSpPr>
            <p:sp>
              <p:nvSpPr>
                <p:cNvPr id="60" name="Rounded Rectangle 1"/>
                <p:cNvSpPr/>
                <p:nvPr/>
              </p:nvSpPr>
              <p:spPr>
                <a:xfrm>
                  <a:off x="2507964" y="2944467"/>
                  <a:ext cx="1232454" cy="1236185"/>
                </a:xfrm>
                <a:prstGeom prst="wedgeEllipseCallout">
                  <a:avLst>
                    <a:gd name="adj1" fmla="val -46364"/>
                    <a:gd name="adj2" fmla="val 58978"/>
                  </a:avLst>
                </a:prstGeom>
                <a:noFill/>
                <a:ln>
                  <a:solidFill>
                    <a:schemeClr val="accent1"/>
                  </a:solid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1" name="TextBox 60"/>
                <p:cNvSpPr txBox="1"/>
                <p:nvPr/>
              </p:nvSpPr>
              <p:spPr>
                <a:xfrm>
                  <a:off x="2622845" y="2964706"/>
                  <a:ext cx="1081328" cy="1151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srgbClr val="FF0000"/>
                      </a:solidFill>
                      <a:effectLst>
                        <a:innerShdw blurRad="63500" dist="50800" dir="13500000">
                          <a:srgbClr val="5F5F5F">
                            <a:alpha val="50000"/>
                          </a:srgbClr>
                        </a:innerShdw>
                      </a:effectLst>
                      <a:uLnTx/>
                      <a:uFillTx/>
                      <a:latin typeface="Britannic Bold" pitchFamily="34" charset="0"/>
                      <a:ea typeface="+mn-ea"/>
                      <a:cs typeface="+mn-cs"/>
                    </a:rPr>
                    <a:t>A.</a:t>
                  </a:r>
                </a:p>
              </p:txBody>
            </p:sp>
          </p:grpSp>
          <p:grpSp>
            <p:nvGrpSpPr>
              <p:cNvPr id="57" name="Group 56"/>
              <p:cNvGrpSpPr/>
              <p:nvPr/>
            </p:nvGrpSpPr>
            <p:grpSpPr>
              <a:xfrm>
                <a:off x="1393514" y="2614122"/>
                <a:ext cx="1265418" cy="1253629"/>
                <a:chOff x="1393514" y="2614122"/>
                <a:chExt cx="1265418" cy="1253629"/>
              </a:xfrm>
            </p:grpSpPr>
            <p:sp>
              <p:nvSpPr>
                <p:cNvPr id="58" name="Rounded Rectangle 1"/>
                <p:cNvSpPr/>
                <p:nvPr/>
              </p:nvSpPr>
              <p:spPr>
                <a:xfrm flipH="1">
                  <a:off x="1393514" y="2614122"/>
                  <a:ext cx="1265418" cy="1253629"/>
                </a:xfrm>
                <a:prstGeom prst="wedgeEllipseCallout">
                  <a:avLst>
                    <a:gd name="adj1" fmla="val 22893"/>
                    <a:gd name="adj2" fmla="val 69446"/>
                  </a:avLst>
                </a:prstGeom>
                <a:solidFill>
                  <a:schemeClr val="accent1"/>
                </a:solidFill>
                <a:ln w="28575">
                  <a:solidFill>
                    <a:schemeClr val="accent1"/>
                  </a:solidFill>
                </a:ln>
                <a:effectLst>
                  <a:outerShdw blurRad="762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9" name="TextBox 58"/>
                <p:cNvSpPr txBox="1"/>
                <p:nvPr/>
              </p:nvSpPr>
              <p:spPr>
                <a:xfrm>
                  <a:off x="1549356" y="2729021"/>
                  <a:ext cx="964293" cy="970498"/>
                </a:xfrm>
                <a:prstGeom prst="rect">
                  <a:avLst/>
                </a:prstGeom>
                <a:noFill/>
                <a:effectLst>
                  <a:outerShdw blurRad="76200" dist="38100" dir="2700000" algn="tl"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FFFFFF"/>
                      </a:solidFill>
                      <a:effectLst/>
                      <a:uLnTx/>
                      <a:uFillTx/>
                      <a:latin typeface="Britannic Bold" pitchFamily="34" charset="0"/>
                      <a:ea typeface="+mn-ea"/>
                      <a:cs typeface="+mn-cs"/>
                    </a:rPr>
                    <a:t>Q.</a:t>
                  </a:r>
                </a:p>
              </p:txBody>
            </p:sp>
          </p:grpSp>
        </p:grpSp>
      </p:grpSp>
      <p:sp>
        <p:nvSpPr>
          <p:cNvPr id="2" name="TextBox 1"/>
          <p:cNvSpPr txBox="1"/>
          <p:nvPr/>
        </p:nvSpPr>
        <p:spPr>
          <a:xfrm>
            <a:off x="8989188" y="2392687"/>
            <a:ext cx="2588381" cy="1994392"/>
          </a:xfrm>
          <a:prstGeom prst="rect">
            <a:avLst/>
          </a:prstGeom>
          <a:noFill/>
        </p:spPr>
        <p:txBody>
          <a:bodyPr wrap="square" lIns="0" tIns="0" rIns="0" bIns="0" rtlCol="0">
            <a:spAutoFit/>
          </a:bodyPr>
          <a:lstStyle/>
          <a:p>
            <a:pPr>
              <a:lnSpc>
                <a:spcPct val="90000"/>
              </a:lnSpc>
            </a:pPr>
            <a:r>
              <a:rPr lang="en-US" b="1" dirty="0"/>
              <a:t>Note:  More info is coming soon including detailed </a:t>
            </a:r>
            <a:br>
              <a:rPr lang="en-US" b="1" dirty="0"/>
            </a:br>
            <a:r>
              <a:rPr lang="en-US" b="1" dirty="0"/>
              <a:t>Service Definitions.  A newer version of this PPT will be posted to the </a:t>
            </a:r>
          </a:p>
          <a:p>
            <a:pPr>
              <a:lnSpc>
                <a:spcPct val="90000"/>
              </a:lnSpc>
            </a:pPr>
            <a:r>
              <a:rPr lang="en-US" b="1" dirty="0">
                <a:hlinkClick r:id="rId3"/>
              </a:rPr>
              <a:t>Oracle Cloud Solution Hub</a:t>
            </a:r>
            <a:endParaRPr lang="en-US" b="1" dirty="0"/>
          </a:p>
          <a:p>
            <a:pPr>
              <a:lnSpc>
                <a:spcPct val="90000"/>
              </a:lnSpc>
            </a:pPr>
            <a:r>
              <a:rPr lang="en-US" b="1" dirty="0"/>
              <a:t>Website on the “Our Services” page.</a:t>
            </a:r>
          </a:p>
        </p:txBody>
      </p:sp>
    </p:spTree>
    <p:extLst>
      <p:ext uri="{BB962C8B-B14F-4D97-AF65-F5344CB8AC3E}">
        <p14:creationId xmlns:p14="http://schemas.microsoft.com/office/powerpoint/2010/main" val="483934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16x9-2017-170104">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v1.potx" id="{35B949F9-3D9B-8545-ABB1-2D605795AFEE}" vid="{03E2794D-D50C-4E4B-B0AA-789E97C39BD8}"/>
    </a:ext>
  </a:extLst>
</a:theme>
</file>

<file path=ppt/theme/theme2.xml><?xml version="1.0" encoding="utf-8"?>
<a:theme xmlns:a="http://schemas.openxmlformats.org/drawingml/2006/main" name="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3.xml><?xml version="1.0" encoding="utf-8"?>
<a:theme xmlns:a="http://schemas.openxmlformats.org/drawingml/2006/main" name="16_Oracle_16x9_2016">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16x9-2016-160322.potx" id="{B11D17A6-ACA2-4445-86DA-2A41F5EDE6E3}" vid="{34FFC17F-D0E0-4840-99BC-668C2BF321D9}"/>
    </a:ext>
  </a:extLst>
</a:theme>
</file>

<file path=ppt/theme/theme4.xml><?xml version="1.0" encoding="utf-8"?>
<a:theme xmlns:a="http://schemas.openxmlformats.org/drawingml/2006/main" name="1_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5.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Oracle-16x9-2017-170104</Template>
  <TotalTime>5104</TotalTime>
  <Words>254</Words>
  <Application>Microsoft Office PowerPoint</Application>
  <PresentationFormat>Custom</PresentationFormat>
  <Paragraphs>93</Paragraphs>
  <Slides>6</Slides>
  <Notes>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6</vt:i4>
      </vt:variant>
    </vt:vector>
  </HeadingPairs>
  <TitlesOfParts>
    <vt:vector size="16" baseType="lpstr">
      <vt:lpstr>Arial</vt:lpstr>
      <vt:lpstr>Britannic Bold</vt:lpstr>
      <vt:lpstr>Calibri</vt:lpstr>
      <vt:lpstr>Calibri Light</vt:lpstr>
      <vt:lpstr>MV Boli</vt:lpstr>
      <vt:lpstr>Segoe Print</vt:lpstr>
      <vt:lpstr>Oracle-16x9-2017-170104</vt:lpstr>
      <vt:lpstr>Oracle-16x9-2016-160908</vt:lpstr>
      <vt:lpstr>16_Oracle_16x9_2016</vt:lpstr>
      <vt:lpstr>1_Oracle-16x9-2016-160908</vt:lpstr>
      <vt:lpstr>PowerPoint Presentation</vt:lpstr>
      <vt:lpstr>NATD Solution Engineering Service Catalog</vt:lpstr>
      <vt:lpstr>NATD Solution Engineering Service Catalog</vt:lpstr>
      <vt:lpstr>PowerPoint Presentation</vt:lpstr>
      <vt:lpstr>PowerPoint Presentation</vt:lpstr>
      <vt:lpstr>PowerPoint Presentation</vt:lpstr>
    </vt:vector>
  </TitlesOfParts>
  <Company>Oracle Corporation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Corproate Presentation Template</dc:subject>
  <dc:creator>GWRIGHT</dc:creator>
  <cp:lastModifiedBy>Gail Wright</cp:lastModifiedBy>
  <cp:revision>414</cp:revision>
  <cp:lastPrinted>2014-07-16T02:22:57Z</cp:lastPrinted>
  <dcterms:created xsi:type="dcterms:W3CDTF">2017-05-31T17:36:35Z</dcterms:created>
  <dcterms:modified xsi:type="dcterms:W3CDTF">2017-08-07T19:13:04Z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